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5"/>
  </p:notesMasterIdLst>
  <p:sldIdLst>
    <p:sldId id="256" r:id="rId2"/>
    <p:sldId id="334" r:id="rId3"/>
    <p:sldId id="265" r:id="rId4"/>
    <p:sldId id="354" r:id="rId5"/>
    <p:sldId id="355" r:id="rId6"/>
    <p:sldId id="356" r:id="rId7"/>
    <p:sldId id="357" r:id="rId8"/>
    <p:sldId id="358" r:id="rId9"/>
    <p:sldId id="359" r:id="rId10"/>
    <p:sldId id="360" r:id="rId11"/>
    <p:sldId id="362" r:id="rId12"/>
    <p:sldId id="361" r:id="rId13"/>
    <p:sldId id="363" r:id="rId14"/>
    <p:sldId id="343" r:id="rId15"/>
    <p:sldId id="364" r:id="rId16"/>
    <p:sldId id="365" r:id="rId17"/>
    <p:sldId id="366" r:id="rId18"/>
    <p:sldId id="367" r:id="rId19"/>
    <p:sldId id="368" r:id="rId20"/>
    <p:sldId id="369" r:id="rId21"/>
    <p:sldId id="370" r:id="rId22"/>
    <p:sldId id="371" r:id="rId23"/>
    <p:sldId id="259" r:id="rId24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modifyVerifier cryptProviderType="rsaAES" cryptAlgorithmClass="hash" cryptAlgorithmType="typeAny" cryptAlgorithmSid="14" spinCount="100000" saltData="EsMwinh0IIPObSem47l33w==" hashData="IbO3e+jGnAlBKZ4s+mXBPBUuW4ZMK7N5AAi/ivveCHdofWh6u/0Subctq78D68m+A9jaZlcFs7Iq8zQ6cFldkw=="/>
  <p:extLst>
    <p:ext uri="{521415D9-36F7-43E2-AB2F-B90AF26B5E84}">
      <p14:sectionLst xmlns:p14="http://schemas.microsoft.com/office/powerpoint/2010/main">
        <p14:section name="Default Section" id="{9973039F-08D1-FE43-B0A6-845B43722D55}">
          <p14:sldIdLst>
            <p14:sldId id="256"/>
          </p14:sldIdLst>
        </p14:section>
        <p14:section name="Introduction" id="{B4055BB2-04E7-B84C-9677-0D7593509CD6}">
          <p14:sldIdLst/>
        </p14:section>
        <p14:section name="Setting up environment" id="{9F62335A-B7EA-AE4C-BD03-EE7540DD4825}">
          <p14:sldIdLst/>
        </p14:section>
        <p14:section name="The Basics" id="{99C36858-EA01-0C42-85EC-90E776DB9252}">
          <p14:sldIdLst/>
        </p14:section>
        <p14:section name="Components and APIs" id="{F9ECFBD5-4260-DF48-A913-C673271535F3}">
          <p14:sldIdLst/>
        </p14:section>
        <p14:section name="Native Code" id="{98B61D1F-E37E-7943-AEA1-16CB83B58B16}">
          <p14:sldIdLst/>
        </p14:section>
        <p14:section name="Libraries" id="{33767AE4-8B0F-FF49-BF19-4CFE1AC4B87A}">
          <p14:sldIdLst>
            <p14:sldId id="334"/>
            <p14:sldId id="265"/>
            <p14:sldId id="354"/>
            <p14:sldId id="355"/>
            <p14:sldId id="356"/>
            <p14:sldId id="357"/>
            <p14:sldId id="358"/>
            <p14:sldId id="359"/>
            <p14:sldId id="360"/>
            <p14:sldId id="362"/>
            <p14:sldId id="361"/>
            <p14:sldId id="363"/>
            <p14:sldId id="343"/>
            <p14:sldId id="364"/>
            <p14:sldId id="365"/>
            <p14:sldId id="366"/>
            <p14:sldId id="367"/>
            <p14:sldId id="368"/>
            <p14:sldId id="369"/>
            <p14:sldId id="370"/>
            <p14:sldId id="371"/>
            <p14:sldId id="25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3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843"/>
    <p:restoredTop sz="76923"/>
  </p:normalViewPr>
  <p:slideViewPr>
    <p:cSldViewPr snapToGrid="0">
      <p:cViewPr varScale="1">
        <p:scale>
          <a:sx n="82" d="100"/>
          <a:sy n="82" d="100"/>
        </p:scale>
        <p:origin x="496" y="176"/>
      </p:cViewPr>
      <p:guideLst>
        <p:guide orient="horz" pos="2183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channel/UCFM3plFG0QUavW1FPfize7g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Lecturer: Le Van Khanh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Fb: facebook.com/lekhanh.vn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Youtube: </a:t>
            </a:r>
            <a:r>
              <a:rPr lang="en-US" dirty="0">
                <a:hlinkClick r:id="rId3"/>
              </a:rPr>
              <a:t>https://www.youtube.com/channel/UCFM3plFG0QUavW1FPfize7g</a:t>
            </a:r>
            <a:endParaRPr dirty="0"/>
          </a:p>
        </p:txBody>
      </p:sp>
      <p:sp>
        <p:nvSpPr>
          <p:cNvPr id="141" name="Google Shape;14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realm.io</a:t>
            </a:r>
            <a:r>
              <a:rPr lang="en-US" dirty="0"/>
              <a:t>/docs/</a:t>
            </a:r>
            <a:r>
              <a:rPr lang="en-US" dirty="0" err="1"/>
              <a:t>javascript</a:t>
            </a:r>
            <a:r>
              <a:rPr lang="en-US" dirty="0"/>
              <a:t>/</a:t>
            </a:r>
            <a:r>
              <a:rPr lang="en-US" dirty="0" err="1"/>
              <a:t>latest#realms</a:t>
            </a:r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</a:t>
            </a:fld>
            <a:endParaRPr lang="ja-JP" alt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298370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realm.io</a:t>
            </a:r>
            <a:r>
              <a:rPr lang="en-US" dirty="0"/>
              <a:t>/docs/</a:t>
            </a:r>
            <a:r>
              <a:rPr lang="en-US" dirty="0" err="1"/>
              <a:t>javascript</a:t>
            </a:r>
            <a:r>
              <a:rPr lang="en-US" dirty="0"/>
              <a:t>/</a:t>
            </a:r>
            <a:r>
              <a:rPr lang="en-US" dirty="0" err="1"/>
              <a:t>latest#realms</a:t>
            </a:r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</a:t>
            </a:fld>
            <a:endParaRPr lang="ja-JP" alt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549517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realm.io</a:t>
            </a:r>
            <a:r>
              <a:rPr lang="en-US" dirty="0"/>
              <a:t>/docs/</a:t>
            </a:r>
            <a:r>
              <a:rPr lang="en-US" dirty="0" err="1"/>
              <a:t>javascript</a:t>
            </a:r>
            <a:r>
              <a:rPr lang="en-US" dirty="0"/>
              <a:t>/</a:t>
            </a:r>
            <a:r>
              <a:rPr lang="en-US" dirty="0" err="1"/>
              <a:t>latest#realms</a:t>
            </a:r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17</a:t>
            </a:fld>
            <a:endParaRPr lang="ja-JP" alt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186923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realm.io</a:t>
            </a:r>
            <a:r>
              <a:rPr lang="en-US" dirty="0"/>
              <a:t>/docs/</a:t>
            </a:r>
            <a:r>
              <a:rPr lang="en-US" dirty="0" err="1"/>
              <a:t>javascript</a:t>
            </a:r>
            <a:r>
              <a:rPr lang="en-US" dirty="0"/>
              <a:t>/</a:t>
            </a:r>
            <a:r>
              <a:rPr lang="en-US" dirty="0" err="1"/>
              <a:t>latest#realms</a:t>
            </a:r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18</a:t>
            </a:fld>
            <a:endParaRPr lang="ja-JP" alt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805773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realm.io</a:t>
            </a:r>
            <a:r>
              <a:rPr lang="en-US" dirty="0"/>
              <a:t>/docs/</a:t>
            </a:r>
            <a:r>
              <a:rPr lang="en-US" dirty="0" err="1"/>
              <a:t>javascript</a:t>
            </a:r>
            <a:r>
              <a:rPr lang="en-US" dirty="0"/>
              <a:t>/</a:t>
            </a:r>
            <a:r>
              <a:rPr lang="en-US" dirty="0" err="1"/>
              <a:t>latest#writes</a:t>
            </a:r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</a:t>
            </a:fld>
            <a:endParaRPr lang="ja-JP" alt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932038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cfbd68c2b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3cfbd68c2b_0_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g3cfbd68c2b_0_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ja-JP"/>
              <a:t>23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realm.io</a:t>
            </a:r>
            <a:r>
              <a:rPr lang="en-US" dirty="0"/>
              <a:t>/docs/</a:t>
            </a:r>
            <a:r>
              <a:rPr lang="en-US" dirty="0" err="1"/>
              <a:t>javascript</a:t>
            </a:r>
            <a:r>
              <a:rPr lang="en-US" dirty="0"/>
              <a:t>/latest</a:t>
            </a:r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lang="ja-JP" alt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673618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realm.io</a:t>
            </a:r>
            <a:r>
              <a:rPr lang="en-US" dirty="0"/>
              <a:t>/docs/</a:t>
            </a:r>
            <a:r>
              <a:rPr lang="en-US" dirty="0" err="1"/>
              <a:t>javascript</a:t>
            </a:r>
            <a:r>
              <a:rPr lang="en-US" dirty="0"/>
              <a:t>/</a:t>
            </a:r>
            <a:r>
              <a:rPr lang="en-US" dirty="0" err="1"/>
              <a:t>latest#realms</a:t>
            </a:r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lang="ja-JP" alt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801319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realm.io</a:t>
            </a:r>
            <a:r>
              <a:rPr lang="en-US" dirty="0"/>
              <a:t>/docs/</a:t>
            </a:r>
            <a:r>
              <a:rPr lang="en-US" dirty="0" err="1"/>
              <a:t>javascript</a:t>
            </a:r>
            <a:r>
              <a:rPr lang="en-US" dirty="0"/>
              <a:t>/</a:t>
            </a:r>
            <a:r>
              <a:rPr lang="en-US" dirty="0" err="1"/>
              <a:t>latest#realms</a:t>
            </a:r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lang="ja-JP" alt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207144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realm.io</a:t>
            </a:r>
            <a:r>
              <a:rPr lang="en-US" dirty="0"/>
              <a:t>/docs/</a:t>
            </a:r>
            <a:r>
              <a:rPr lang="en-US" dirty="0" err="1"/>
              <a:t>javascript</a:t>
            </a:r>
            <a:r>
              <a:rPr lang="en-US" dirty="0"/>
              <a:t>/</a:t>
            </a:r>
            <a:r>
              <a:rPr lang="en-US" dirty="0" err="1"/>
              <a:t>latest#realms</a:t>
            </a:r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lang="ja-JP" alt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773894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realm.io</a:t>
            </a:r>
            <a:r>
              <a:rPr lang="en-US" dirty="0"/>
              <a:t>/docs/</a:t>
            </a:r>
            <a:r>
              <a:rPr lang="en-US" dirty="0" err="1"/>
              <a:t>javascript</a:t>
            </a:r>
            <a:r>
              <a:rPr lang="en-US" dirty="0"/>
              <a:t>/</a:t>
            </a:r>
            <a:r>
              <a:rPr lang="en-US" dirty="0" err="1"/>
              <a:t>latest#realms</a:t>
            </a:r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lang="ja-JP" alt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266667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realm.io</a:t>
            </a:r>
            <a:r>
              <a:rPr lang="en-US" dirty="0"/>
              <a:t>/docs/</a:t>
            </a:r>
            <a:r>
              <a:rPr lang="en-US" dirty="0" err="1"/>
              <a:t>javascript</a:t>
            </a:r>
            <a:r>
              <a:rPr lang="en-US" dirty="0"/>
              <a:t>/</a:t>
            </a:r>
            <a:r>
              <a:rPr lang="en-US" dirty="0" err="1"/>
              <a:t>latest#realms</a:t>
            </a:r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lang="ja-JP" alt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292276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realm.io</a:t>
            </a:r>
            <a:r>
              <a:rPr lang="en-US" dirty="0"/>
              <a:t>/docs/</a:t>
            </a:r>
            <a:r>
              <a:rPr lang="en-US" dirty="0" err="1"/>
              <a:t>javascript</a:t>
            </a:r>
            <a:r>
              <a:rPr lang="en-US" dirty="0"/>
              <a:t>/</a:t>
            </a:r>
            <a:r>
              <a:rPr lang="en-US" dirty="0" err="1"/>
              <a:t>latest#realms</a:t>
            </a:r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lang="ja-JP" alt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49476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realm.io</a:t>
            </a:r>
            <a:r>
              <a:rPr lang="en-US" dirty="0"/>
              <a:t>/docs/</a:t>
            </a:r>
            <a:r>
              <a:rPr lang="en-US" dirty="0" err="1"/>
              <a:t>javascript</a:t>
            </a:r>
            <a:r>
              <a:rPr lang="en-US" dirty="0"/>
              <a:t>/</a:t>
            </a:r>
            <a:r>
              <a:rPr lang="en-US" dirty="0" err="1"/>
              <a:t>latest#realms</a:t>
            </a:r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fld>
            <a:endParaRPr lang="ja-JP" alt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827035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3437B40-FCE9-7348-9737-B0D22596C28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742951"/>
            <a:ext cx="12192000" cy="5372100"/>
          </a:xfrm>
          <a:prstGeom prst="rect">
            <a:avLst/>
          </a:prstGeom>
        </p:spPr>
      </p:pic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38100" y="287338"/>
            <a:ext cx="7603671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6000"/>
              <a:buFont typeface="Calibri"/>
              <a:buNone/>
              <a:defRPr sz="60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38100" y="4579937"/>
            <a:ext cx="7603671" cy="1535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20" name="Google Shape;20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" name="Google Shape;21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" name="Google Shape;22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34F994-52E7-094F-9CE9-BBEF1AC8312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731416" y="2361786"/>
            <a:ext cx="2462797" cy="213442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34" name="Google Shape;134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5" name="Google Shape;135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6" name="Google Shape;136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7" name="Google Shape;137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11FF8C-6940-BC43-AEED-4A61783889F4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715036-04B1-3C43-8773-5E35BEFA4497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EA2F61-4B2E-AA4D-AF11-55A8722EC18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6123812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4"/>
          <p:cNvSpPr txBox="1">
            <a:spLocks noGrp="1"/>
          </p:cNvSpPr>
          <p:nvPr>
            <p:ph type="title"/>
          </p:nvPr>
        </p:nvSpPr>
        <p:spPr>
          <a:xfrm>
            <a:off x="831850" y="130968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6000"/>
              <a:buFont typeface="Calibri"/>
              <a:buNone/>
              <a:defRPr sz="6000" b="1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sp>
        <p:nvSpPr>
          <p:cNvPr id="37" name="Google Shape;37;p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38" name="Google Shape;38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lang="en-VN" dirty="0"/>
          </a:p>
        </p:txBody>
      </p:sp>
      <p:sp>
        <p:nvSpPr>
          <p:cNvPr id="39" name="Google Shape;39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lang="en-VN"/>
          </a:p>
        </p:txBody>
      </p:sp>
      <p:sp>
        <p:nvSpPr>
          <p:cNvPr id="40" name="Google Shape;40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altLang="ja-JP" smtClean="0"/>
              <a:pPr/>
              <a:t>‹#›</a:t>
            </a:fld>
            <a:endParaRPr lang="ja-JP" alt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8A2C6BF-2C8A-814A-867E-E27D467609D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365043" y="4532313"/>
            <a:ext cx="1751134" cy="151764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D6A4563-3D12-5743-98EE-FEFAFDA492E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3295650"/>
            <a:ext cx="12192000" cy="35623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5"/>
          <p:cNvSpPr txBox="1">
            <a:spLocks noGrp="1"/>
          </p:cNvSpPr>
          <p:nvPr>
            <p:ph type="title"/>
          </p:nvPr>
        </p:nvSpPr>
        <p:spPr>
          <a:xfrm>
            <a:off x="838200" y="572574"/>
            <a:ext cx="10515600" cy="11181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1" name="Google Shape;51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Google Shape;52;p5"/>
          <p:cNvSpPr txBox="1">
            <a:spLocks noGrp="1"/>
          </p:cNvSpPr>
          <p:nvPr>
            <p:ph type="body" idx="2"/>
          </p:nvPr>
        </p:nvSpPr>
        <p:spPr>
          <a:xfrm>
            <a:off x="6172199" y="1840847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  <p:sp>
        <p:nvSpPr>
          <p:cNvPr id="56" name="Google Shape;56;p5"/>
          <p:cNvSpPr txBox="1"/>
          <p:nvPr/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rPr>
              <a:t>9/26/16</a:t>
            </a:r>
            <a:endParaRPr sz="1200" b="0" i="0" u="none" strike="noStrike" cap="none">
              <a:solidFill>
                <a:srgbClr val="2E75B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" name="Google Shape;57;p5"/>
          <p:cNvSpPr txBox="1"/>
          <p:nvPr/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6"/>
          <p:cNvSpPr txBox="1">
            <a:spLocks noGrp="1"/>
          </p:cNvSpPr>
          <p:nvPr>
            <p:ph type="title"/>
          </p:nvPr>
        </p:nvSpPr>
        <p:spPr>
          <a:xfrm>
            <a:off x="839788" y="559432"/>
            <a:ext cx="10515600" cy="11312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3" name="Google Shape;63;p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Google Shape;65;p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6" name="Google Shape;66;p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" name="Google Shape;67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Google Shape;68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9" name="Google Shape;69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7"/>
          <p:cNvSpPr txBox="1">
            <a:spLocks noGrp="1"/>
          </p:cNvSpPr>
          <p:nvPr>
            <p:ph type="title"/>
          </p:nvPr>
        </p:nvSpPr>
        <p:spPr>
          <a:xfrm>
            <a:off x="838200" y="559875"/>
            <a:ext cx="10515600" cy="11414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0" name="Google Shape;80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1" name="Google Shape;81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2" name="Google Shape;82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3200"/>
              <a:buFont typeface="Calibri"/>
              <a:buNone/>
              <a:defRPr sz="3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9" name="Google Shape;99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0" name="Google Shape;100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1" name="Google Shape;101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2" name="Google Shape;102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3" name="Google Shape;103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3200"/>
              <a:buFont typeface="Calibri"/>
              <a:buNone/>
              <a:defRPr sz="3200" b="1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sp>
        <p:nvSpPr>
          <p:cNvPr id="111" name="Google Shape;111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2" name="Google Shape;112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3" name="Google Shape;113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4" name="Google Shape;114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5" name="Google Shape;115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1"/>
          <p:cNvSpPr txBox="1">
            <a:spLocks noGrp="1"/>
          </p:cNvSpPr>
          <p:nvPr>
            <p:ph type="title"/>
          </p:nvPr>
        </p:nvSpPr>
        <p:spPr>
          <a:xfrm>
            <a:off x="838200" y="576072"/>
            <a:ext cx="10515600" cy="1114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23" name="Google Shape;123;p1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4" name="Google Shape;124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5" name="Google Shape;125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6" name="Google Shape;126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tiff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576072"/>
            <a:ext cx="10515600" cy="1114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D8E85B2-5CEB-6C49-9F90-8019DAE5E8A2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11222206" y="55989"/>
            <a:ext cx="843715" cy="820690"/>
          </a:xfrm>
          <a:prstGeom prst="rect">
            <a:avLst/>
          </a:prstGeom>
        </p:spPr>
      </p:pic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B08B3626-A98F-9148-94F4-CFF161DB9500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8931908" y="30790"/>
            <a:ext cx="2290298" cy="820690"/>
          </a:xfrm>
          <a:prstGeom prst="rect">
            <a:avLst/>
          </a:prstGeom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60" r:id="rId2"/>
    <p:sldLayoutId id="2147483650" r:id="rId3"/>
    <p:sldLayoutId id="2147483651" r:id="rId4"/>
    <p:sldLayoutId id="2147483652" r:id="rId5"/>
    <p:sldLayoutId id="2147483653" r:id="rId6"/>
    <p:sldLayoutId id="2147483655" r:id="rId7"/>
    <p:sldLayoutId id="2147483656" r:id="rId8"/>
    <p:sldLayoutId id="2147483657" r:id="rId9"/>
    <p:sldLayoutId id="2147483658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realm.io/docs/realm-object-server/latest/#realm-functions" TargetMode="External"/><Relationship Id="rId2" Type="http://schemas.openxmlformats.org/officeDocument/2006/relationships/hyperlink" Target="https://realm.io/docs/javascript/latest#queries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realm.io/docs/javascript/latest#primary-keys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hyperlink" Target="https://realm.io/docs/javascript/latest" TargetMode="External"/><Relationship Id="rId3" Type="http://schemas.openxmlformats.org/officeDocument/2006/relationships/hyperlink" Target="https://reactnative.dev/docs/0.61/" TargetMode="External"/><Relationship Id="rId7" Type="http://schemas.openxmlformats.org/officeDocument/2006/relationships/hyperlink" Target="https://rnfirebase.io/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react-redux.js.org/introduction/quick-start" TargetMode="External"/><Relationship Id="rId5" Type="http://schemas.openxmlformats.org/officeDocument/2006/relationships/hyperlink" Target="https://redux.js.org/introduction/getting-started" TargetMode="External"/><Relationship Id="rId4" Type="http://schemas.openxmlformats.org/officeDocument/2006/relationships/hyperlink" Target="https://reactjs.org/docs/getting-started.html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realm.io/docs/javascript/latest#writes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3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7723414" cy="2020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6000"/>
              <a:buFont typeface="Calibri"/>
              <a:buNone/>
            </a:pPr>
            <a:r>
              <a:rPr lang="vi-VN" altLang="ja-JP" dirty="0">
                <a:solidFill>
                  <a:schemeClr val="accent6"/>
                </a:solidFill>
              </a:rPr>
              <a:t>React Native</a:t>
            </a:r>
            <a:r>
              <a:rPr lang="vi-VN" altLang="ja-JP" dirty="0"/>
              <a:t> Basic</a:t>
            </a:r>
            <a:endParaRPr sz="6000" b="0" i="0" u="none" strike="noStrike" cap="none" dirty="0">
              <a:solidFill>
                <a:srgbClr val="2E75B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p13"/>
          <p:cNvSpPr txBox="1">
            <a:spLocks noGrp="1"/>
          </p:cNvSpPr>
          <p:nvPr>
            <p:ph type="subTitle" idx="1"/>
          </p:nvPr>
        </p:nvSpPr>
        <p:spPr>
          <a:xfrm>
            <a:off x="555812" y="4700649"/>
            <a:ext cx="7004317" cy="2020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 pitchFamily="34" charset="0"/>
              <a:buChar char="•"/>
            </a:pPr>
            <a:r>
              <a:rPr lang="vi-VN" altLang="ja-JP" dirty="0">
                <a:solidFill>
                  <a:schemeClr val="tx1"/>
                </a:solidFill>
              </a:rPr>
              <a:t>The basics</a:t>
            </a:r>
          </a:p>
          <a:p>
            <a:pPr marL="342900" marR="0" lvl="0" indent="-3429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 pitchFamily="34" charset="0"/>
              <a:buChar char="•"/>
            </a:pPr>
            <a:r>
              <a:rPr lang="vi-VN" dirty="0">
                <a:solidFill>
                  <a:schemeClr val="tx1"/>
                </a:solidFill>
              </a:rPr>
              <a:t>Components &amp; APIs</a:t>
            </a:r>
          </a:p>
          <a:p>
            <a:pPr marL="342900" marR="0" lvl="0" indent="-3429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 pitchFamily="34" charset="0"/>
              <a:buChar char="•"/>
            </a:pPr>
            <a:r>
              <a:rPr lang="vi-VN" dirty="0">
                <a:solidFill>
                  <a:schemeClr val="tx1"/>
                </a:solidFill>
              </a:rPr>
              <a:t>Native Code</a:t>
            </a:r>
          </a:p>
          <a:p>
            <a:pPr marL="342900" marR="0" lvl="0" indent="-3429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 pitchFamily="34" charset="0"/>
              <a:buChar char="•"/>
            </a:pPr>
            <a:r>
              <a:rPr lang="vi-VN" dirty="0">
                <a:solidFill>
                  <a:schemeClr val="tx1"/>
                </a:solidFill>
              </a:rPr>
              <a:t>Libraries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80BC7BB-0339-174A-91FE-D65B4AB6D4A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1</a:t>
            </a:fld>
            <a:endParaRPr lang="ja-JP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43EE63-C644-E947-A1C2-EA28D909849C}"/>
              </a:ext>
            </a:extLst>
          </p:cNvPr>
          <p:cNvSpPr txBox="1"/>
          <p:nvPr/>
        </p:nvSpPr>
        <p:spPr>
          <a:xfrm>
            <a:off x="681318" y="2922492"/>
            <a:ext cx="528917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- Read document before going to class</a:t>
            </a:r>
          </a:p>
          <a:p>
            <a:r>
              <a:rPr lang="en-US" sz="2000" dirty="0">
                <a:solidFill>
                  <a:schemeClr val="bg1"/>
                </a:solidFill>
              </a:rPr>
              <a:t>- Practice under the instructor of teacher</a:t>
            </a:r>
          </a:p>
          <a:p>
            <a:r>
              <a:rPr lang="en-US" sz="2000" dirty="0">
                <a:solidFill>
                  <a:schemeClr val="bg1"/>
                </a:solidFill>
              </a:rPr>
              <a:t>- Evaluate by the projects</a:t>
            </a:r>
            <a:endParaRPr lang="en-VN" sz="2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9B338F1-035F-F344-9F2E-88B1FC90ACD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10</a:t>
            </a:fld>
            <a:endParaRPr lang="ja-JP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209F3E-6D66-6049-BD34-1F677BC8C470}"/>
              </a:ext>
            </a:extLst>
          </p:cNvPr>
          <p:cNvSpPr txBox="1"/>
          <p:nvPr/>
        </p:nvSpPr>
        <p:spPr>
          <a:xfrm>
            <a:off x="559231" y="655070"/>
            <a:ext cx="38732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Relationships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4546B0-761E-F546-8CBF-0D97CDADD0B4}"/>
              </a:ext>
            </a:extLst>
          </p:cNvPr>
          <p:cNvSpPr txBox="1"/>
          <p:nvPr/>
        </p:nvSpPr>
        <p:spPr>
          <a:xfrm>
            <a:off x="712924" y="1616520"/>
            <a:ext cx="106408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For to-one relationships you specify the </a:t>
            </a:r>
            <a:r>
              <a:rPr lang="en-US" sz="1800" b="1" dirty="0"/>
              <a:t>name</a:t>
            </a:r>
            <a:r>
              <a:rPr lang="en-US" sz="1800" dirty="0"/>
              <a:t> property of the object schema you are referencing as the property’s type: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79B392-DE48-EB4F-9D46-3FAED11994AA}"/>
              </a:ext>
            </a:extLst>
          </p:cNvPr>
          <p:cNvSpPr txBox="1"/>
          <p:nvPr/>
        </p:nvSpPr>
        <p:spPr>
          <a:xfrm>
            <a:off x="559231" y="989874"/>
            <a:ext cx="3192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u="sng" dirty="0"/>
              <a:t>To-One Relationships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7656CBF-1340-C646-B1D6-462975001C31}"/>
              </a:ext>
            </a:extLst>
          </p:cNvPr>
          <p:cNvSpPr/>
          <p:nvPr/>
        </p:nvSpPr>
        <p:spPr>
          <a:xfrm>
            <a:off x="2495873" y="2290036"/>
            <a:ext cx="5516751" cy="194040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ts val="1760"/>
              </a:lnSpc>
            </a:pP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const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PersonSchema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= {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name: 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'Person'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properties: {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VN" sz="1800" i="1" dirty="0">
                <a:solidFill>
                  <a:srgbClr val="ABB0B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// The following property definitions are equivalent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car: {type: 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'Car'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},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van: 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'Car'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}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};</a:t>
            </a:r>
            <a:r>
              <a:rPr lang="en-VN" sz="1800" dirty="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018DEB7-5F5E-4348-806B-3FC1BC3BF27E}"/>
              </a:ext>
            </a:extLst>
          </p:cNvPr>
          <p:cNvSpPr txBox="1"/>
          <p:nvPr/>
        </p:nvSpPr>
        <p:spPr>
          <a:xfrm>
            <a:off x="712924" y="4417010"/>
            <a:ext cx="106408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When using object properties you need to make sure all referenced types are present in the schema used to open the Realm:</a:t>
            </a:r>
            <a:endParaRPr lang="en-VN" sz="18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52A66A3-20D0-0D40-B198-30AE432CCC1E}"/>
              </a:ext>
            </a:extLst>
          </p:cNvPr>
          <p:cNvSpPr/>
          <p:nvPr/>
        </p:nvSpPr>
        <p:spPr>
          <a:xfrm>
            <a:off x="2514600" y="5201309"/>
            <a:ext cx="5498024" cy="101707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ts val="1760"/>
              </a:lnSpc>
            </a:pPr>
            <a:r>
              <a:rPr lang="en-VN" sz="1800" i="1" dirty="0">
                <a:solidFill>
                  <a:srgbClr val="ABB0B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// CarSchema is needed since PersonSchema contains properties of type 'Car'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60"/>
              </a:lnSpc>
            </a:pP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Realm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.open({schema: [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CarSchema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PersonSchema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]})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.then(</a:t>
            </a:r>
            <a:r>
              <a:rPr lang="en-VN" sz="1800" i="1" dirty="0">
                <a:solidFill>
                  <a:srgbClr val="ABB0B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/* ... */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r>
              <a:rPr lang="en-VN" sz="1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480184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0D06299-A160-4643-993D-6CFA226FD83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11</a:t>
            </a:fld>
            <a:endParaRPr lang="ja-JP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425218-015D-9749-BBA6-AC642F3148E9}"/>
              </a:ext>
            </a:extLst>
          </p:cNvPr>
          <p:cNvSpPr txBox="1"/>
          <p:nvPr/>
        </p:nvSpPr>
        <p:spPr>
          <a:xfrm>
            <a:off x="697422" y="1053885"/>
            <a:ext cx="106563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When accessing object properties, you can access nested properties using normal property syntax:</a:t>
            </a:r>
            <a:endParaRPr lang="en-VN" sz="18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52CAE1E-39BB-4447-BD59-53EFD38BFC4F}"/>
              </a:ext>
            </a:extLst>
          </p:cNvPr>
          <p:cNvSpPr/>
          <p:nvPr/>
        </p:nvSpPr>
        <p:spPr>
          <a:xfrm>
            <a:off x="1436177" y="1761621"/>
            <a:ext cx="6096000" cy="263469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spAutoFit/>
          </a:bodyPr>
          <a:lstStyle/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realm.write(() =&gt; {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const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nameString = person.car.name;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person.car.miles = </a:t>
            </a:r>
            <a:r>
              <a:rPr lang="en-VN" sz="1800" dirty="0">
                <a:solidFill>
                  <a:srgbClr val="F08C3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1100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VN" sz="1800" i="1" dirty="0">
                <a:solidFill>
                  <a:srgbClr val="ABB0B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// create a new Car by setting the property to an object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VN" sz="1800" i="1" dirty="0">
                <a:solidFill>
                  <a:srgbClr val="ABB0B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// with all of the required fields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person.van = {make: 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'Ford'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 model: 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'Transit'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};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VN" sz="1800" i="1" dirty="0">
                <a:solidFill>
                  <a:srgbClr val="ABB0B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// set both properties to the same car instance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person.car = person.van;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});</a:t>
            </a:r>
            <a:endParaRPr lang="en-VN" sz="1800" dirty="0">
              <a:effectLst/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60C8DD-19BE-3A42-9ADF-A05EE892C1BB}"/>
              </a:ext>
            </a:extLst>
          </p:cNvPr>
          <p:cNvSpPr txBox="1"/>
          <p:nvPr/>
        </p:nvSpPr>
        <p:spPr>
          <a:xfrm>
            <a:off x="697422" y="4734721"/>
            <a:ext cx="106563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Object properties in Realm are </a:t>
            </a:r>
            <a:r>
              <a:rPr lang="en-US" sz="1800" b="1" i="1" dirty="0"/>
              <a:t>always</a:t>
            </a:r>
            <a:r>
              <a:rPr lang="en-US" sz="1800" dirty="0"/>
              <a:t> optional, do not have to be explicitly specified as such, and cannot be made required.</a:t>
            </a:r>
            <a:endParaRPr lang="en-VN" sz="1800" dirty="0"/>
          </a:p>
        </p:txBody>
      </p:sp>
    </p:spTree>
    <p:extLst>
      <p:ext uri="{BB962C8B-B14F-4D97-AF65-F5344CB8AC3E}">
        <p14:creationId xmlns:p14="http://schemas.microsoft.com/office/powerpoint/2010/main" val="33693939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9B338F1-035F-F344-9F2E-88B1FC90ACD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12</a:t>
            </a:fld>
            <a:endParaRPr lang="ja-JP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209F3E-6D66-6049-BD34-1F677BC8C470}"/>
              </a:ext>
            </a:extLst>
          </p:cNvPr>
          <p:cNvSpPr txBox="1"/>
          <p:nvPr/>
        </p:nvSpPr>
        <p:spPr>
          <a:xfrm>
            <a:off x="559231" y="655070"/>
            <a:ext cx="38732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Relationships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4546B0-761E-F546-8CBF-0D97CDADD0B4}"/>
              </a:ext>
            </a:extLst>
          </p:cNvPr>
          <p:cNvSpPr txBox="1"/>
          <p:nvPr/>
        </p:nvSpPr>
        <p:spPr>
          <a:xfrm>
            <a:off x="712924" y="1508032"/>
            <a:ext cx="106408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Just as with basic properties, you can also have a list of objects to form a to-many relationship. This is done by either appending </a:t>
            </a:r>
            <a:r>
              <a:rPr lang="en-US" sz="1800" b="1" dirty="0"/>
              <a:t>[ ]</a:t>
            </a:r>
            <a:r>
              <a:rPr lang="en-US" sz="1800" dirty="0"/>
              <a:t> to the name of the target object schema, or by setting the property type to </a:t>
            </a:r>
            <a:r>
              <a:rPr lang="en-US" sz="1800" b="1" dirty="0"/>
              <a:t>list</a:t>
            </a:r>
            <a:r>
              <a:rPr lang="en-US" sz="1800" dirty="0"/>
              <a:t> and specifying the </a:t>
            </a:r>
            <a:r>
              <a:rPr lang="en-US" sz="1800" b="1" dirty="0" err="1"/>
              <a:t>objectType</a:t>
            </a:r>
            <a:r>
              <a:rPr lang="en-US" sz="1800" dirty="0"/>
              <a:t>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79B392-DE48-EB4F-9D46-3FAED11994AA}"/>
              </a:ext>
            </a:extLst>
          </p:cNvPr>
          <p:cNvSpPr txBox="1"/>
          <p:nvPr/>
        </p:nvSpPr>
        <p:spPr>
          <a:xfrm>
            <a:off x="559231" y="989874"/>
            <a:ext cx="3192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u="sng" dirty="0"/>
              <a:t>To-Many Relationships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4B773C9-6D79-3D49-8428-8D1908F7AC03}"/>
              </a:ext>
            </a:extLst>
          </p:cNvPr>
          <p:cNvSpPr/>
          <p:nvPr/>
        </p:nvSpPr>
        <p:spPr>
          <a:xfrm>
            <a:off x="1054530" y="2472748"/>
            <a:ext cx="6096000" cy="424872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spAutoFit/>
          </a:bodyPr>
          <a:lstStyle/>
          <a:p>
            <a:pPr>
              <a:lnSpc>
                <a:spcPts val="1760"/>
              </a:lnSpc>
            </a:pP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const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PersonSchema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= {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name: 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'Person'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properties: {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VN" sz="1800" i="1" dirty="0">
                <a:solidFill>
                  <a:srgbClr val="ABB0B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// The following property definitions are equivalent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cars: {type: 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'list'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 objectType: 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'Car'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},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vans: 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'Car[]'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}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60"/>
              </a:lnSpc>
            </a:pP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let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carList = person.cars;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60"/>
              </a:lnSpc>
            </a:pPr>
            <a:r>
              <a:rPr lang="en-VN" sz="1800" i="1" dirty="0">
                <a:solidFill>
                  <a:srgbClr val="ABB0B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// Add new cars to the list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realm.write(() =&gt; {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carList.push({make: 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'Honda'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 model: 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'Accord'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 miles: </a:t>
            </a:r>
            <a:r>
              <a:rPr lang="en-VN" sz="1800" dirty="0">
                <a:solidFill>
                  <a:srgbClr val="F08C3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100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});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carList.push({make: 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'Toyota'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 model: 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'Prius'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 miles: </a:t>
            </a:r>
            <a:r>
              <a:rPr lang="en-VN" sz="1800" dirty="0">
                <a:solidFill>
                  <a:srgbClr val="F08C3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200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});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});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60"/>
              </a:lnSpc>
            </a:pP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let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secondCar = carList[</a:t>
            </a:r>
            <a:r>
              <a:rPr lang="en-VN" sz="1800" dirty="0">
                <a:solidFill>
                  <a:srgbClr val="F08C3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].model;  </a:t>
            </a:r>
            <a:r>
              <a:rPr lang="en-VN" sz="1800" i="1" dirty="0">
                <a:solidFill>
                  <a:srgbClr val="ABB0B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// access using an array index</a:t>
            </a:r>
            <a:r>
              <a:rPr lang="en-VN" sz="1800" dirty="0"/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934570-8F2E-104B-B095-232AD6658E8F}"/>
              </a:ext>
            </a:extLst>
          </p:cNvPr>
          <p:cNvSpPr txBox="1"/>
          <p:nvPr/>
        </p:nvSpPr>
        <p:spPr>
          <a:xfrm>
            <a:off x="7609667" y="5156021"/>
            <a:ext cx="37441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accent2"/>
                </a:solidFill>
              </a:rPr>
              <a:t>Unlike other lists and to-one relationships, to-many relationships </a:t>
            </a:r>
            <a:r>
              <a:rPr lang="en-US" sz="1800" i="1" dirty="0">
                <a:solidFill>
                  <a:schemeClr val="accent2"/>
                </a:solidFill>
              </a:rPr>
              <a:t>cannot</a:t>
            </a:r>
            <a:r>
              <a:rPr lang="en-US" sz="1800" dirty="0">
                <a:solidFill>
                  <a:schemeClr val="accent2"/>
                </a:solidFill>
              </a:rPr>
              <a:t> be made optional.</a:t>
            </a:r>
            <a:endParaRPr lang="en-VN" sz="18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25431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9B338F1-035F-F344-9F2E-88B1FC90ACD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13</a:t>
            </a:fld>
            <a:endParaRPr lang="ja-JP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209F3E-6D66-6049-BD34-1F677BC8C470}"/>
              </a:ext>
            </a:extLst>
          </p:cNvPr>
          <p:cNvSpPr txBox="1"/>
          <p:nvPr/>
        </p:nvSpPr>
        <p:spPr>
          <a:xfrm>
            <a:off x="559231" y="655070"/>
            <a:ext cx="38732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Relationships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4546B0-761E-F546-8CBF-0D97CDADD0B4}"/>
              </a:ext>
            </a:extLst>
          </p:cNvPr>
          <p:cNvSpPr txBox="1"/>
          <p:nvPr/>
        </p:nvSpPr>
        <p:spPr>
          <a:xfrm>
            <a:off x="712924" y="1508032"/>
            <a:ext cx="10640876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800" dirty="0"/>
              <a:t>Links are unidirectional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If a to-many property </a:t>
            </a:r>
            <a:r>
              <a:rPr lang="en-US" sz="1800" b="1" dirty="0" err="1"/>
              <a:t>Person.dogs</a:t>
            </a:r>
            <a:r>
              <a:rPr lang="en-US" sz="1800" dirty="0"/>
              <a:t> links to </a:t>
            </a:r>
            <a:r>
              <a:rPr lang="en-US" sz="1800" b="1" dirty="0"/>
              <a:t>Dog</a:t>
            </a:r>
            <a:r>
              <a:rPr lang="en-US" sz="1800" dirty="0"/>
              <a:t> instances and a to-one property </a:t>
            </a:r>
            <a:r>
              <a:rPr lang="en-US" sz="1800" b="1" dirty="0" err="1"/>
              <a:t>Dog.owner</a:t>
            </a:r>
            <a:r>
              <a:rPr lang="en-US" sz="1800" dirty="0"/>
              <a:t> links to </a:t>
            </a:r>
            <a:r>
              <a:rPr lang="en-US" sz="1800" b="1" dirty="0"/>
              <a:t>Person</a:t>
            </a:r>
            <a:r>
              <a:rPr lang="en-US" sz="1800" dirty="0"/>
              <a:t>, these links are independent from one another. 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Appending a </a:t>
            </a:r>
            <a:r>
              <a:rPr lang="en-US" sz="1800" b="1" dirty="0"/>
              <a:t>Dog</a:t>
            </a:r>
            <a:r>
              <a:rPr lang="en-US" sz="1800" dirty="0"/>
              <a:t> to a </a:t>
            </a:r>
            <a:r>
              <a:rPr lang="en-US" sz="1800" b="1" dirty="0"/>
              <a:t>Person</a:t>
            </a:r>
            <a:r>
              <a:rPr lang="en-US" sz="1800" dirty="0"/>
              <a:t> instance’s </a:t>
            </a:r>
            <a:r>
              <a:rPr lang="en-US" sz="1800" b="1" dirty="0"/>
              <a:t>dogs</a:t>
            </a:r>
            <a:r>
              <a:rPr lang="en-US" sz="1800" dirty="0"/>
              <a:t> property doesn’t automatically set the dog’s </a:t>
            </a:r>
            <a:r>
              <a:rPr lang="en-US" sz="1800" b="1" dirty="0"/>
              <a:t>owner</a:t>
            </a:r>
            <a:r>
              <a:rPr lang="en-US" sz="1800" dirty="0"/>
              <a:t> property to this </a:t>
            </a:r>
            <a:r>
              <a:rPr lang="en-US" sz="1800" b="1" dirty="0"/>
              <a:t>Person</a:t>
            </a:r>
            <a:r>
              <a:rPr lang="en-US" sz="1800" dirty="0"/>
              <a:t>. 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Because manually synchronizing pairs of relationships is error prone, complex and duplicates information, Realm provides linking objects properties to represent these inverse relationships.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800" dirty="0"/>
              <a:t>With linking objects properties, you can obtain all objects that link to a given object from a specific property. 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For example, a </a:t>
            </a:r>
            <a:r>
              <a:rPr lang="en-US" sz="1800" b="1" dirty="0"/>
              <a:t>Dog</a:t>
            </a:r>
            <a:r>
              <a:rPr lang="en-US" sz="1800" dirty="0"/>
              <a:t> object can have a property named </a:t>
            </a:r>
            <a:r>
              <a:rPr lang="en-US" sz="1800" b="1" dirty="0"/>
              <a:t>owners</a:t>
            </a:r>
            <a:r>
              <a:rPr lang="en-US" sz="1800" dirty="0"/>
              <a:t> that contains all of the </a:t>
            </a:r>
            <a:r>
              <a:rPr lang="en-US" sz="1800" b="1" dirty="0"/>
              <a:t>Person</a:t>
            </a:r>
            <a:r>
              <a:rPr lang="en-US" sz="1800" dirty="0"/>
              <a:t> objects that have this exact </a:t>
            </a:r>
            <a:r>
              <a:rPr lang="en-US" sz="1800" b="1" dirty="0"/>
              <a:t>Dog</a:t>
            </a:r>
            <a:r>
              <a:rPr lang="en-US" sz="1800" dirty="0"/>
              <a:t> object in their </a:t>
            </a:r>
            <a:r>
              <a:rPr lang="en-US" sz="1800" b="1" dirty="0"/>
              <a:t>dogs</a:t>
            </a:r>
            <a:r>
              <a:rPr lang="en-US" sz="1800" dirty="0"/>
              <a:t> property. This is done by making the </a:t>
            </a:r>
            <a:r>
              <a:rPr lang="en-US" sz="1800" b="1" dirty="0"/>
              <a:t>owners</a:t>
            </a:r>
            <a:r>
              <a:rPr lang="en-US" sz="1800" dirty="0"/>
              <a:t> property of type </a:t>
            </a:r>
            <a:r>
              <a:rPr lang="en-US" sz="1800" b="1" dirty="0" err="1"/>
              <a:t>linkingObjects</a:t>
            </a:r>
            <a:r>
              <a:rPr lang="en-US" sz="1800" dirty="0"/>
              <a:t> and then specifying the relationship that it has with the </a:t>
            </a:r>
            <a:r>
              <a:rPr lang="en-US" sz="1800" b="1" dirty="0"/>
              <a:t>Person</a:t>
            </a:r>
            <a:r>
              <a:rPr lang="en-US" sz="1800" dirty="0"/>
              <a:t> object.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79B392-DE48-EB4F-9D46-3FAED11994AA}"/>
              </a:ext>
            </a:extLst>
          </p:cNvPr>
          <p:cNvSpPr txBox="1"/>
          <p:nvPr/>
        </p:nvSpPr>
        <p:spPr>
          <a:xfrm>
            <a:off x="559231" y="989874"/>
            <a:ext cx="3192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u="sng" dirty="0"/>
              <a:t>Inverse Relationships</a:t>
            </a:r>
          </a:p>
        </p:txBody>
      </p:sp>
    </p:spTree>
    <p:extLst>
      <p:ext uri="{BB962C8B-B14F-4D97-AF65-F5344CB8AC3E}">
        <p14:creationId xmlns:p14="http://schemas.microsoft.com/office/powerpoint/2010/main" val="24723360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E14626-FFA6-0B43-8109-52F698037DB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14</a:t>
            </a:fld>
            <a:endParaRPr lang="ja-JP" alt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B256851-AA1E-324C-86E4-8E5B552393CA}"/>
              </a:ext>
            </a:extLst>
          </p:cNvPr>
          <p:cNvSpPr/>
          <p:nvPr/>
        </p:nvSpPr>
        <p:spPr>
          <a:xfrm>
            <a:off x="479801" y="1844655"/>
            <a:ext cx="5507065" cy="355623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ts val="1760"/>
              </a:lnSpc>
            </a:pP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const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PersonSchema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= {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name: 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'Person'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properties: {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dogs: 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'Dog[]'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}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60"/>
              </a:lnSpc>
            </a:pP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const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DogSchema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= {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name: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'Dog'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properties: {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VN" sz="1800" i="1" dirty="0">
                <a:solidFill>
                  <a:srgbClr val="ABB0B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// No shorthand syntax for linkingObjects properties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owners: {type: 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'linkingObjects'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 objectType: 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'Person'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 property: 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'dogs'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}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r>
              <a:rPr lang="en-VN" sz="1800" dirty="0"/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34197F0-B499-A849-B55F-B516A4C3770D}"/>
              </a:ext>
            </a:extLst>
          </p:cNvPr>
          <p:cNvSpPr txBox="1"/>
          <p:nvPr/>
        </p:nvSpPr>
        <p:spPr>
          <a:xfrm>
            <a:off x="619932" y="898902"/>
            <a:ext cx="107338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 </a:t>
            </a:r>
            <a:r>
              <a:rPr lang="en-US" sz="1800" dirty="0" err="1"/>
              <a:t>linkingObjects</a:t>
            </a:r>
            <a:r>
              <a:rPr lang="en-US" sz="1800" dirty="0"/>
              <a:t> property can point either to a List property (to-many relationship) or an </a:t>
            </a:r>
            <a:r>
              <a:rPr lang="en-US" sz="1800" dirty="0" err="1"/>
              <a:t>Objectproperty</a:t>
            </a:r>
            <a:r>
              <a:rPr lang="en-US" sz="1800" dirty="0"/>
              <a:t> (to-one relationship):</a:t>
            </a:r>
            <a:endParaRPr lang="en-VN" sz="18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177000E-9A15-D844-97F0-76698687284D}"/>
              </a:ext>
            </a:extLst>
          </p:cNvPr>
          <p:cNvSpPr/>
          <p:nvPr/>
        </p:nvSpPr>
        <p:spPr>
          <a:xfrm>
            <a:off x="6345265" y="1844655"/>
            <a:ext cx="5366934" cy="337015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ts val="1760"/>
              </a:lnSpc>
            </a:pPr>
            <a:r>
              <a:rPr lang="en-US" sz="1800" dirty="0">
                <a:solidFill>
                  <a:srgbClr val="F2590C"/>
                </a:solidFill>
                <a:latin typeface="var(--font-monospace)"/>
              </a:rPr>
              <a:t>const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 </a:t>
            </a:r>
            <a:r>
              <a:rPr lang="en-US" sz="1800" dirty="0" err="1">
                <a:solidFill>
                  <a:srgbClr val="41A6D9"/>
                </a:solidFill>
                <a:latin typeface="var(--font-monospace)"/>
              </a:rPr>
              <a:t>ShipSchema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 = {</a:t>
            </a:r>
          </a:p>
          <a:p>
            <a:pPr>
              <a:lnSpc>
                <a:spcPts val="1760"/>
              </a:lnSpc>
            </a:pP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name: </a:t>
            </a:r>
            <a:r>
              <a:rPr lang="en-US" sz="1800" dirty="0">
                <a:solidFill>
                  <a:srgbClr val="86B300"/>
                </a:solidFill>
                <a:latin typeface="var(--font-monospace)"/>
              </a:rPr>
              <a:t>'Ship'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,</a:t>
            </a:r>
          </a:p>
          <a:p>
            <a:pPr>
              <a:lnSpc>
                <a:spcPts val="1760"/>
              </a:lnSpc>
            </a:pP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properties: {</a:t>
            </a:r>
          </a:p>
          <a:p>
            <a:pPr>
              <a:lnSpc>
                <a:spcPts val="1760"/>
              </a:lnSpc>
            </a:pP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captain: </a:t>
            </a:r>
            <a:r>
              <a:rPr lang="en-US" sz="1800" dirty="0">
                <a:solidFill>
                  <a:srgbClr val="86B300"/>
                </a:solidFill>
                <a:latin typeface="var(--font-monospace)"/>
              </a:rPr>
              <a:t>'Captain'</a:t>
            </a:r>
            <a:endParaRPr lang="en-US" sz="1800" dirty="0">
              <a:solidFill>
                <a:srgbClr val="5C6773"/>
              </a:solidFill>
              <a:latin typeface="var(--font-monospace)"/>
            </a:endParaRPr>
          </a:p>
          <a:p>
            <a:pPr>
              <a:lnSpc>
                <a:spcPts val="1760"/>
              </a:lnSpc>
            </a:pP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}</a:t>
            </a:r>
          </a:p>
          <a:p>
            <a:pPr>
              <a:lnSpc>
                <a:spcPts val="1760"/>
              </a:lnSpc>
            </a:pP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}</a:t>
            </a:r>
          </a:p>
          <a:p>
            <a:pPr>
              <a:lnSpc>
                <a:spcPts val="1760"/>
              </a:lnSpc>
            </a:pPr>
            <a:br>
              <a:rPr lang="en-US" sz="1800" dirty="0">
                <a:solidFill>
                  <a:srgbClr val="5C6773"/>
                </a:solidFill>
                <a:latin typeface="var(--font-monospace)"/>
              </a:rPr>
            </a:br>
            <a:r>
              <a:rPr lang="en-US" sz="1800" dirty="0">
                <a:solidFill>
                  <a:srgbClr val="F2590C"/>
                </a:solidFill>
                <a:latin typeface="var(--font-monospace)"/>
              </a:rPr>
              <a:t>const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 </a:t>
            </a:r>
            <a:r>
              <a:rPr lang="en-US" sz="1800" dirty="0" err="1">
                <a:solidFill>
                  <a:srgbClr val="41A6D9"/>
                </a:solidFill>
                <a:latin typeface="var(--font-monospace)"/>
              </a:rPr>
              <a:t>CaptainSchema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 = {</a:t>
            </a:r>
          </a:p>
          <a:p>
            <a:pPr>
              <a:lnSpc>
                <a:spcPts val="1760"/>
              </a:lnSpc>
            </a:pP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name: </a:t>
            </a:r>
            <a:r>
              <a:rPr lang="en-US" sz="1800" dirty="0">
                <a:solidFill>
                  <a:srgbClr val="86B300"/>
                </a:solidFill>
                <a:latin typeface="var(--font-monospace)"/>
              </a:rPr>
              <a:t>'Captain'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,</a:t>
            </a:r>
          </a:p>
          <a:p>
            <a:pPr>
              <a:lnSpc>
                <a:spcPts val="1760"/>
              </a:lnSpc>
            </a:pP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properties: {</a:t>
            </a:r>
          </a:p>
          <a:p>
            <a:pPr>
              <a:lnSpc>
                <a:spcPts val="1760"/>
              </a:lnSpc>
            </a:pP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ships: {type: </a:t>
            </a:r>
            <a:r>
              <a:rPr lang="en-US" sz="1800" dirty="0">
                <a:solidFill>
                  <a:srgbClr val="86B300"/>
                </a:solidFill>
                <a:latin typeface="var(--font-monospace)"/>
              </a:rPr>
              <a:t>'</a:t>
            </a:r>
            <a:r>
              <a:rPr lang="en-US" sz="1800" dirty="0" err="1">
                <a:solidFill>
                  <a:srgbClr val="86B300"/>
                </a:solidFill>
                <a:latin typeface="var(--font-monospace)"/>
              </a:rPr>
              <a:t>linkingObjects</a:t>
            </a:r>
            <a:r>
              <a:rPr lang="en-US" sz="1800" dirty="0">
                <a:solidFill>
                  <a:srgbClr val="86B300"/>
                </a:solidFill>
                <a:latin typeface="var(--font-monospace)"/>
              </a:rPr>
              <a:t>'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, 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objectType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: </a:t>
            </a:r>
            <a:r>
              <a:rPr lang="en-US" sz="1800" dirty="0">
                <a:solidFill>
                  <a:srgbClr val="86B300"/>
                </a:solidFill>
                <a:latin typeface="var(--font-monospace)"/>
              </a:rPr>
              <a:t>'Ship'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, property: </a:t>
            </a:r>
            <a:r>
              <a:rPr lang="en-US" sz="1800" dirty="0">
                <a:solidFill>
                  <a:srgbClr val="86B300"/>
                </a:solidFill>
                <a:latin typeface="var(--font-monospace)"/>
              </a:rPr>
              <a:t>'captain'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}</a:t>
            </a:r>
          </a:p>
          <a:p>
            <a:pPr>
              <a:lnSpc>
                <a:spcPts val="1760"/>
              </a:lnSpc>
            </a:pP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}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9987886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474B475-0150-3840-A3C0-AA883266BCE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15</a:t>
            </a:fld>
            <a:endParaRPr lang="ja-JP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484DF4-C343-4349-B0DA-2E3A92E8E970}"/>
              </a:ext>
            </a:extLst>
          </p:cNvPr>
          <p:cNvSpPr txBox="1"/>
          <p:nvPr/>
        </p:nvSpPr>
        <p:spPr>
          <a:xfrm>
            <a:off x="697425" y="976391"/>
            <a:ext cx="10656375" cy="25391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800" dirty="0"/>
              <a:t>When accessing </a:t>
            </a:r>
            <a:r>
              <a:rPr lang="en-US" sz="1800" b="1" dirty="0" err="1"/>
              <a:t>linkingObjects</a:t>
            </a:r>
            <a:r>
              <a:rPr lang="en-US" sz="1800" dirty="0"/>
              <a:t> properties, a Results object is returned, so further </a:t>
            </a:r>
            <a:r>
              <a:rPr lang="en-US" sz="1800" dirty="0">
                <a:hlinkClick r:id="rId2"/>
              </a:rPr>
              <a:t>querying and sorting</a:t>
            </a:r>
            <a:r>
              <a:rPr lang="en-US" sz="1800" dirty="0"/>
              <a:t> are fully supported. </a:t>
            </a:r>
            <a:r>
              <a:rPr lang="en-US" sz="1800" b="1" dirty="0" err="1"/>
              <a:t>linkingObject</a:t>
            </a:r>
            <a:r>
              <a:rPr lang="en-US" sz="1800" dirty="0"/>
              <a:t> properties belong to the object they were acquired from and can not be set or manipulated directly. They are updated automatically when a transaction is committed.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800" i="1" dirty="0"/>
              <a:t>Accessing </a:t>
            </a:r>
            <a:r>
              <a:rPr lang="en-US" sz="1800" b="1" i="1" dirty="0" err="1"/>
              <a:t>linkingObjects</a:t>
            </a:r>
            <a:r>
              <a:rPr lang="en-US" sz="1800" i="1" dirty="0"/>
              <a:t> without a schema:</a:t>
            </a:r>
            <a:r>
              <a:rPr lang="en-US" sz="1800" dirty="0"/>
              <a:t> if you have opened a Realm file without specifying a schema, e.g. in a </a:t>
            </a:r>
            <a:r>
              <a:rPr lang="en-US" sz="1800" dirty="0">
                <a:hlinkClick r:id="rId3"/>
              </a:rPr>
              <a:t>Realm Functions</a:t>
            </a:r>
            <a:r>
              <a:rPr lang="en-US" sz="1800" dirty="0"/>
              <a:t> callback, you can get a </a:t>
            </a:r>
            <a:r>
              <a:rPr lang="en-US" sz="1800" b="1" dirty="0" err="1"/>
              <a:t>linkingObjects</a:t>
            </a:r>
            <a:r>
              <a:rPr lang="en-US" sz="1800" dirty="0"/>
              <a:t> property by calling </a:t>
            </a:r>
            <a:r>
              <a:rPr lang="en-US" sz="1800" b="1" dirty="0" err="1"/>
              <a:t>linkingObjects</a:t>
            </a:r>
            <a:r>
              <a:rPr lang="en-US" sz="1800" b="1" dirty="0"/>
              <a:t>(</a:t>
            </a:r>
            <a:r>
              <a:rPr lang="en-US" sz="1800" b="1" dirty="0" err="1"/>
              <a:t>objectType</a:t>
            </a:r>
            <a:r>
              <a:rPr lang="en-US" sz="1800" b="1" dirty="0"/>
              <a:t>, property)</a:t>
            </a:r>
            <a:r>
              <a:rPr lang="en-US" sz="1800" dirty="0"/>
              <a:t> on an </a:t>
            </a:r>
            <a:r>
              <a:rPr lang="en-US" sz="1800" b="1" dirty="0"/>
              <a:t>Object</a:t>
            </a:r>
            <a:r>
              <a:rPr lang="en-US" sz="1800" dirty="0"/>
              <a:t> instance:</a:t>
            </a:r>
          </a:p>
          <a:p>
            <a:endParaRPr lang="en-VN" sz="18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181CFDE-10E5-1B42-9712-BE99AF77A111}"/>
              </a:ext>
            </a:extLst>
          </p:cNvPr>
          <p:cNvSpPr/>
          <p:nvPr/>
        </p:nvSpPr>
        <p:spPr>
          <a:xfrm>
            <a:off x="2784528" y="3543927"/>
            <a:ext cx="6096000" cy="60529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spAutoFit/>
          </a:bodyPr>
          <a:lstStyle/>
          <a:p>
            <a:pPr>
              <a:lnSpc>
                <a:spcPts val="1960"/>
              </a:lnSpc>
            </a:pP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let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captain = realm.objectForPrimaryKey(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'Captain'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VN" sz="1800" dirty="0">
                <a:solidFill>
                  <a:srgbClr val="F08C3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960"/>
              </a:lnSpc>
            </a:pP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let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ships = captain.linkingObjects(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'Ship'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'captain'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r>
              <a:rPr lang="en-VN" sz="1800" dirty="0"/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E68944-F2A9-B54F-B11C-654AD3A002D4}"/>
              </a:ext>
            </a:extLst>
          </p:cNvPr>
          <p:cNvSpPr txBox="1"/>
          <p:nvPr/>
        </p:nvSpPr>
        <p:spPr>
          <a:xfrm>
            <a:off x="697425" y="4536276"/>
            <a:ext cx="69277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Linking objects properties </a:t>
            </a:r>
            <a:r>
              <a:rPr lang="en-US" sz="1800" i="1" dirty="0"/>
              <a:t>cannot</a:t>
            </a:r>
            <a:r>
              <a:rPr lang="en-US" sz="1800" dirty="0"/>
              <a:t> be made optional.</a:t>
            </a:r>
            <a:endParaRPr lang="en-VN" sz="1800" dirty="0"/>
          </a:p>
        </p:txBody>
      </p:sp>
    </p:spTree>
    <p:extLst>
      <p:ext uri="{BB962C8B-B14F-4D97-AF65-F5344CB8AC3E}">
        <p14:creationId xmlns:p14="http://schemas.microsoft.com/office/powerpoint/2010/main" val="8364359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9B338F1-035F-F344-9F2E-88B1FC90ACD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16</a:t>
            </a:fld>
            <a:endParaRPr lang="ja-JP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209F3E-6D66-6049-BD34-1F677BC8C470}"/>
              </a:ext>
            </a:extLst>
          </p:cNvPr>
          <p:cNvSpPr txBox="1"/>
          <p:nvPr/>
        </p:nvSpPr>
        <p:spPr>
          <a:xfrm>
            <a:off x="559231" y="655070"/>
            <a:ext cx="38732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Default Property Values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4546B0-761E-F546-8CBF-0D97CDADD0B4}"/>
              </a:ext>
            </a:extLst>
          </p:cNvPr>
          <p:cNvSpPr txBox="1"/>
          <p:nvPr/>
        </p:nvSpPr>
        <p:spPr>
          <a:xfrm>
            <a:off x="712924" y="1254184"/>
            <a:ext cx="106408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Default property values can be specified by setting the </a:t>
            </a:r>
            <a:r>
              <a:rPr lang="en-US" sz="1800" b="1" dirty="0"/>
              <a:t>default</a:t>
            </a:r>
            <a:r>
              <a:rPr lang="en-US" sz="1800" dirty="0"/>
              <a:t> designator in the property definition. To use a default value, leave the property unspecified during object creation.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270A2A6-516B-E540-A0F5-AAD4EBD2A449}"/>
              </a:ext>
            </a:extLst>
          </p:cNvPr>
          <p:cNvSpPr/>
          <p:nvPr/>
        </p:nvSpPr>
        <p:spPr>
          <a:xfrm>
            <a:off x="2514600" y="2099519"/>
            <a:ext cx="6096000" cy="378706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spAutoFit/>
          </a:bodyPr>
          <a:lstStyle/>
          <a:p>
            <a:pPr>
              <a:lnSpc>
                <a:spcPts val="1760"/>
              </a:lnSpc>
            </a:pP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const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CarSchema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= {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name: 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'Car'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properties: {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make:  {type: 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'string'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},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model: {type: 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'string'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},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drive: {type: 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'string'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default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'fwd'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},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miles: {type: 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'int'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    </a:t>
            </a: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default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VN" sz="1800" dirty="0">
                <a:solidFill>
                  <a:srgbClr val="F08C3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}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};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realm.write(() =&gt; {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VN" sz="1800" i="1" dirty="0">
                <a:solidFill>
                  <a:srgbClr val="ABB0B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// Since `miles` is left out it defaults to `0`, and since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VN" sz="1800" i="1" dirty="0">
                <a:solidFill>
                  <a:srgbClr val="ABB0B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// `drive` is specified, it overrides the default value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realm.create(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'Car'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 {make: 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'Honda'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 model: 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'Accord'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 drive: 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'awd'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});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});</a:t>
            </a:r>
            <a:r>
              <a:rPr lang="en-VN" sz="1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761939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9B338F1-035F-F344-9F2E-88B1FC90ACD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17</a:t>
            </a:fld>
            <a:endParaRPr lang="ja-JP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209F3E-6D66-6049-BD34-1F677BC8C470}"/>
              </a:ext>
            </a:extLst>
          </p:cNvPr>
          <p:cNvSpPr txBox="1"/>
          <p:nvPr/>
        </p:nvSpPr>
        <p:spPr>
          <a:xfrm>
            <a:off x="559231" y="655070"/>
            <a:ext cx="3873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/>
              <a:t>Indexed Properties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4546B0-761E-F546-8CBF-0D97CDADD0B4}"/>
              </a:ext>
            </a:extLst>
          </p:cNvPr>
          <p:cNvSpPr txBox="1"/>
          <p:nvPr/>
        </p:nvSpPr>
        <p:spPr>
          <a:xfrm>
            <a:off x="712924" y="1254184"/>
            <a:ext cx="106408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You can add an </a:t>
            </a:r>
            <a:r>
              <a:rPr lang="en-US" sz="1800" b="1" dirty="0"/>
              <a:t>indexed</a:t>
            </a:r>
            <a:r>
              <a:rPr lang="en-US" sz="1800" dirty="0"/>
              <a:t> designator to a property definition to cause that property to be indexed. This is supported for </a:t>
            </a:r>
            <a:r>
              <a:rPr lang="en-US" sz="1800" b="1" dirty="0"/>
              <a:t>int</a:t>
            </a:r>
            <a:r>
              <a:rPr lang="en-US" sz="1800" dirty="0"/>
              <a:t>, </a:t>
            </a:r>
            <a:r>
              <a:rPr lang="en-US" sz="1800" b="1" dirty="0"/>
              <a:t>string</a:t>
            </a:r>
            <a:r>
              <a:rPr lang="en-US" sz="1800" dirty="0"/>
              <a:t>, </a:t>
            </a:r>
            <a:r>
              <a:rPr lang="en-US" sz="1800" b="1" dirty="0"/>
              <a:t>bool</a:t>
            </a:r>
            <a:r>
              <a:rPr lang="en-US" sz="1800" dirty="0"/>
              <a:t>, and </a:t>
            </a:r>
            <a:r>
              <a:rPr lang="en-US" sz="1800" b="1" dirty="0"/>
              <a:t>date</a:t>
            </a:r>
            <a:r>
              <a:rPr lang="en-US" sz="1800" dirty="0"/>
              <a:t> property types: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B8F0B7E-0FA6-3B4B-8D53-7761A79D2803}"/>
              </a:ext>
            </a:extLst>
          </p:cNvPr>
          <p:cNvSpPr/>
          <p:nvPr/>
        </p:nvSpPr>
        <p:spPr>
          <a:xfrm>
            <a:off x="2149099" y="2240557"/>
            <a:ext cx="4654657" cy="170957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ts val="1760"/>
              </a:lnSpc>
            </a:pP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var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BookSchema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= {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name: 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'Book'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properties: {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name: { type: 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'string'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 indexed: </a:t>
            </a: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true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},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price: 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'float'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}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};</a:t>
            </a:r>
            <a:r>
              <a:rPr lang="en-VN" sz="1800" dirty="0"/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60F964-4AFE-F34D-A3CF-49179F3FDABE}"/>
              </a:ext>
            </a:extLst>
          </p:cNvPr>
          <p:cNvSpPr txBox="1"/>
          <p:nvPr/>
        </p:nvSpPr>
        <p:spPr>
          <a:xfrm>
            <a:off x="712924" y="4618495"/>
            <a:ext cx="106408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Indexing a property will greatly speed up queries where the property is compared for equality at the cost of slower insertions.</a:t>
            </a:r>
            <a:endParaRPr lang="en-VN" sz="1800" dirty="0"/>
          </a:p>
        </p:txBody>
      </p:sp>
    </p:spTree>
    <p:extLst>
      <p:ext uri="{BB962C8B-B14F-4D97-AF65-F5344CB8AC3E}">
        <p14:creationId xmlns:p14="http://schemas.microsoft.com/office/powerpoint/2010/main" val="42412215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9B338F1-035F-F344-9F2E-88B1FC90ACD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18</a:t>
            </a:fld>
            <a:endParaRPr lang="ja-JP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209F3E-6D66-6049-BD34-1F677BC8C470}"/>
              </a:ext>
            </a:extLst>
          </p:cNvPr>
          <p:cNvSpPr txBox="1"/>
          <p:nvPr/>
        </p:nvSpPr>
        <p:spPr>
          <a:xfrm>
            <a:off x="559231" y="655070"/>
            <a:ext cx="3873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/>
              <a:t>Primary Keys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4546B0-761E-F546-8CBF-0D97CDADD0B4}"/>
              </a:ext>
            </a:extLst>
          </p:cNvPr>
          <p:cNvSpPr txBox="1"/>
          <p:nvPr/>
        </p:nvSpPr>
        <p:spPr>
          <a:xfrm>
            <a:off x="712924" y="1254184"/>
            <a:ext cx="106408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You can specify the </a:t>
            </a:r>
            <a:r>
              <a:rPr lang="en-US" sz="1800" b="1" dirty="0" err="1"/>
              <a:t>primaryKey</a:t>
            </a:r>
            <a:r>
              <a:rPr lang="en-US" sz="1800" dirty="0"/>
              <a:t> property in an object model for </a:t>
            </a:r>
            <a:r>
              <a:rPr lang="en-US" sz="1800" b="1" dirty="0"/>
              <a:t>string</a:t>
            </a:r>
            <a:r>
              <a:rPr lang="en-US" sz="1800" dirty="0"/>
              <a:t> and </a:t>
            </a:r>
            <a:r>
              <a:rPr lang="en-US" sz="1800" b="1" dirty="0"/>
              <a:t>int</a:t>
            </a:r>
            <a:r>
              <a:rPr lang="en-US" sz="1800" dirty="0"/>
              <a:t> properties. Declaring a primary key allows objects to be looked up and updated efficiently and enforces uniqueness for each value. Once an object with a primary key has been added to a Realm the primary key cannot be changed.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60F964-4AFE-F34D-A3CF-49179F3FDABE}"/>
              </a:ext>
            </a:extLst>
          </p:cNvPr>
          <p:cNvSpPr txBox="1"/>
          <p:nvPr/>
        </p:nvSpPr>
        <p:spPr>
          <a:xfrm>
            <a:off x="712924" y="4926239"/>
            <a:ext cx="10640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Primary key properties are automatically indexed.</a:t>
            </a:r>
            <a:endParaRPr lang="en-VN" sz="18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6A99BED-B61E-FC4F-8550-ED0C7924AAAB}"/>
              </a:ext>
            </a:extLst>
          </p:cNvPr>
          <p:cNvSpPr/>
          <p:nvPr/>
        </p:nvSpPr>
        <p:spPr>
          <a:xfrm>
            <a:off x="2707037" y="2604758"/>
            <a:ext cx="4127715" cy="217123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ts val="1760"/>
              </a:lnSpc>
            </a:pP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const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BookSchema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= {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name: 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'Book'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primaryKey: 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'id'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properties: {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id:    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'int'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    </a:t>
            </a:r>
            <a:r>
              <a:rPr lang="en-VN" sz="1800" i="1" dirty="0">
                <a:solidFill>
                  <a:srgbClr val="ABB0B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// primary key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title: 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'string'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price: 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'float'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}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};</a:t>
            </a:r>
            <a:r>
              <a:rPr lang="en-VN" sz="1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261977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289A3A7-0453-F941-B9BB-9859B504EC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Writes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9657A90-D655-8C4D-974D-08AF98F0D24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19</a:t>
            </a:fld>
            <a:endParaRPr lang="ja-JP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44EFCF-3B3D-C44E-89C2-FF76E9C77F4D}"/>
              </a:ext>
            </a:extLst>
          </p:cNvPr>
          <p:cNvSpPr txBox="1"/>
          <p:nvPr/>
        </p:nvSpPr>
        <p:spPr>
          <a:xfrm>
            <a:off x="666427" y="1580827"/>
            <a:ext cx="106873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Changes to objects in a Realm—creating, updating and deleting—must take place within a </a:t>
            </a:r>
            <a:r>
              <a:rPr lang="en-US" sz="1800" b="1" dirty="0"/>
              <a:t>write()</a:t>
            </a:r>
            <a:r>
              <a:rPr lang="en-US" sz="1800" dirty="0"/>
              <a:t> transaction block. Note that </a:t>
            </a:r>
            <a:r>
              <a:rPr lang="en-US" sz="1800" b="1" dirty="0"/>
              <a:t>write</a:t>
            </a:r>
            <a:r>
              <a:rPr lang="en-US" sz="1800" dirty="0"/>
              <a:t> transactions have a non-negligible overhead; you should try to minimize the number of </a:t>
            </a:r>
            <a:r>
              <a:rPr lang="en-US" sz="1800" b="1" dirty="0"/>
              <a:t>write</a:t>
            </a:r>
            <a:r>
              <a:rPr lang="en-US" sz="1800" dirty="0"/>
              <a:t> blocks within your code.</a:t>
            </a:r>
            <a:endParaRPr lang="en-VN" sz="1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D6052C-7A28-0A41-8581-22C2DCB1092C}"/>
              </a:ext>
            </a:extLst>
          </p:cNvPr>
          <p:cNvSpPr txBox="1"/>
          <p:nvPr/>
        </p:nvSpPr>
        <p:spPr>
          <a:xfrm>
            <a:off x="666427" y="2722273"/>
            <a:ext cx="49891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Creating Objects</a:t>
            </a:r>
            <a:endParaRPr lang="en-VN" sz="20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62F3F2-06BB-DF48-9AF5-E290AFE7089A}"/>
              </a:ext>
            </a:extLst>
          </p:cNvPr>
          <p:cNvSpPr txBox="1"/>
          <p:nvPr/>
        </p:nvSpPr>
        <p:spPr>
          <a:xfrm>
            <a:off x="838200" y="3239146"/>
            <a:ext cx="8677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Objects are created using the </a:t>
            </a:r>
            <a:r>
              <a:rPr lang="en-US" sz="1800" b="1" dirty="0"/>
              <a:t>create</a:t>
            </a:r>
            <a:r>
              <a:rPr lang="en-US" sz="1800" dirty="0"/>
              <a:t> method:</a:t>
            </a:r>
            <a:endParaRPr lang="en-VN" sz="18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73D0712-DCCC-BC4C-9BE2-B5CFBBD3F857}"/>
              </a:ext>
            </a:extLst>
          </p:cNvPr>
          <p:cNvSpPr/>
          <p:nvPr/>
        </p:nvSpPr>
        <p:spPr>
          <a:xfrm>
            <a:off x="1684149" y="3725241"/>
            <a:ext cx="6096000" cy="194040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spAutoFit/>
          </a:bodyPr>
          <a:lstStyle/>
          <a:p>
            <a:pPr>
              <a:lnSpc>
                <a:spcPts val="1760"/>
              </a:lnSpc>
            </a:pP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try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{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realm.write(() =&gt; {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realm.create(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'Car'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 {make: 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'Honda'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 model: 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'Accord'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 drive: 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'awd'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});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});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} </a:t>
            </a: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catch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(e) {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console.log(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"Error on creation"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r>
              <a:rPr lang="en-VN" sz="1800" dirty="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BDFBFF-3B1D-514E-95D6-1BB9D2420397}"/>
              </a:ext>
            </a:extLst>
          </p:cNvPr>
          <p:cNvSpPr txBox="1"/>
          <p:nvPr/>
        </p:nvSpPr>
        <p:spPr>
          <a:xfrm>
            <a:off x="838200" y="5966847"/>
            <a:ext cx="92821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Note that any exceptions thrown in </a:t>
            </a:r>
            <a:r>
              <a:rPr lang="en-US" sz="1800" b="1" dirty="0"/>
              <a:t>write() </a:t>
            </a:r>
            <a:r>
              <a:rPr lang="en-US" sz="1800" dirty="0"/>
              <a:t>will cancel the transaction. The </a:t>
            </a:r>
            <a:r>
              <a:rPr lang="en-US" sz="1800" b="1" dirty="0"/>
              <a:t>try/catch</a:t>
            </a:r>
            <a:r>
              <a:rPr lang="en-US" sz="1800" dirty="0"/>
              <a:t> block won’t be shown in all examples, but it’s good practice.</a:t>
            </a:r>
            <a:endParaRPr lang="en-VN" sz="1800" dirty="0"/>
          </a:p>
        </p:txBody>
      </p:sp>
    </p:spTree>
    <p:extLst>
      <p:ext uri="{BB962C8B-B14F-4D97-AF65-F5344CB8AC3E}">
        <p14:creationId xmlns:p14="http://schemas.microsoft.com/office/powerpoint/2010/main" val="31821477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E8677E7-17C2-BE48-96AD-56B267C29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Popular libraries</a:t>
            </a:r>
            <a:endParaRPr lang="en-VN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F04CEEF-10AC-6C4F-A91A-7706DA59D5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463512"/>
            <a:ext cx="10515600" cy="2394487"/>
          </a:xfrm>
        </p:spPr>
        <p:txBody>
          <a:bodyPr/>
          <a:lstStyle/>
          <a:p>
            <a:r>
              <a:rPr lang="en-VN" dirty="0"/>
              <a:t>- Realm Database</a:t>
            </a:r>
          </a:p>
          <a:p>
            <a:r>
              <a:rPr lang="en-VN" dirty="0"/>
              <a:t>- Firebase</a:t>
            </a:r>
          </a:p>
          <a:p>
            <a:r>
              <a:rPr lang="en-VN" dirty="0"/>
              <a:t>- Redux</a:t>
            </a:r>
          </a:p>
          <a:p>
            <a:r>
              <a:rPr lang="en-VN" dirty="0"/>
              <a:t>- Camera</a:t>
            </a:r>
          </a:p>
          <a:p>
            <a:r>
              <a:rPr lang="en-VN"/>
              <a:t>- Map</a:t>
            </a:r>
            <a:endParaRPr lang="en-VN" dirty="0"/>
          </a:p>
          <a:p>
            <a:endParaRPr lang="en-V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109680-18A4-9247-A67C-AF271420E62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2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3988298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8E584F-F801-734F-B0CD-0F4E6A60BD6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20</a:t>
            </a:fld>
            <a:endParaRPr lang="ja-JP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61D346A-87EA-F942-8273-2A68D1CFBE6C}"/>
              </a:ext>
            </a:extLst>
          </p:cNvPr>
          <p:cNvSpPr txBox="1"/>
          <p:nvPr/>
        </p:nvSpPr>
        <p:spPr>
          <a:xfrm>
            <a:off x="743919" y="991892"/>
            <a:ext cx="49129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Nested Objects</a:t>
            </a:r>
            <a:endParaRPr lang="en-VN" sz="20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3020A5-57D4-E048-A482-A99F7D38843A}"/>
              </a:ext>
            </a:extLst>
          </p:cNvPr>
          <p:cNvSpPr txBox="1"/>
          <p:nvPr/>
        </p:nvSpPr>
        <p:spPr>
          <a:xfrm>
            <a:off x="743919" y="1487840"/>
            <a:ext cx="97484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If an object has object properties, values for those properties can be created recursively by specifying JSON values for each child property:</a:t>
            </a:r>
            <a:endParaRPr lang="en-VN" sz="18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60C4EBB-DCC8-E44E-A59A-CB2F94491FE5}"/>
              </a:ext>
            </a:extLst>
          </p:cNvPr>
          <p:cNvSpPr/>
          <p:nvPr/>
        </p:nvSpPr>
        <p:spPr>
          <a:xfrm>
            <a:off x="2608881" y="2123291"/>
            <a:ext cx="6096000" cy="206210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spAutoFit/>
          </a:bodyPr>
          <a:lstStyle/>
          <a:p>
            <a:r>
              <a:rPr lang="en-VN" sz="1600" dirty="0">
                <a:solidFill>
                  <a:srgbClr val="5C6773"/>
                </a:solidFill>
                <a:latin typeface="Monaco" pitchFamily="2" charset="77"/>
                <a:ea typeface="Times New Roman" panose="02020603050405020304" pitchFamily="18" charset="0"/>
                <a:cs typeface="Times New Roman" panose="02020603050405020304" pitchFamily="18" charset="0"/>
              </a:rPr>
              <a:t>realm.write(() =&gt; {</a:t>
            </a:r>
            <a:endParaRPr lang="en-VN" sz="16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r>
              <a:rPr lang="en-VN" sz="1600" dirty="0">
                <a:solidFill>
                  <a:srgbClr val="5C6773"/>
                </a:solidFill>
                <a:latin typeface="Monaco" pitchFamily="2" charset="77"/>
                <a:ea typeface="Times New Roman" panose="02020603050405020304" pitchFamily="18" charset="0"/>
                <a:cs typeface="Times New Roman" panose="02020603050405020304" pitchFamily="18" charset="0"/>
              </a:rPr>
              <a:t>  realm.create(</a:t>
            </a:r>
            <a:r>
              <a:rPr lang="en-VN" sz="1600" dirty="0">
                <a:solidFill>
                  <a:srgbClr val="86B300"/>
                </a:solidFill>
                <a:latin typeface="Monaco" pitchFamily="2" charset="77"/>
                <a:ea typeface="Times New Roman" panose="02020603050405020304" pitchFamily="18" charset="0"/>
                <a:cs typeface="Times New Roman" panose="02020603050405020304" pitchFamily="18" charset="0"/>
              </a:rPr>
              <a:t>'Person'</a:t>
            </a:r>
            <a:r>
              <a:rPr lang="en-VN" sz="1600" dirty="0">
                <a:solidFill>
                  <a:srgbClr val="5C6773"/>
                </a:solidFill>
                <a:latin typeface="Monaco" pitchFamily="2" charset="77"/>
                <a:ea typeface="Times New Roman" panose="02020603050405020304" pitchFamily="18" charset="0"/>
                <a:cs typeface="Times New Roman" panose="02020603050405020304" pitchFamily="18" charset="0"/>
              </a:rPr>
              <a:t>, {</a:t>
            </a:r>
            <a:endParaRPr lang="en-VN" sz="16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r>
              <a:rPr lang="en-VN" sz="1600" dirty="0">
                <a:solidFill>
                  <a:srgbClr val="5C6773"/>
                </a:solidFill>
                <a:latin typeface="Monaco" pitchFamily="2" charset="77"/>
                <a:ea typeface="Times New Roman" panose="02020603050405020304" pitchFamily="18" charset="0"/>
                <a:cs typeface="Times New Roman" panose="02020603050405020304" pitchFamily="18" charset="0"/>
              </a:rPr>
              <a:t>    name: </a:t>
            </a:r>
            <a:r>
              <a:rPr lang="en-VN" sz="1600" dirty="0">
                <a:solidFill>
                  <a:srgbClr val="86B300"/>
                </a:solidFill>
                <a:latin typeface="Monaco" pitchFamily="2" charset="77"/>
                <a:ea typeface="Times New Roman" panose="02020603050405020304" pitchFamily="18" charset="0"/>
                <a:cs typeface="Times New Roman" panose="02020603050405020304" pitchFamily="18" charset="0"/>
              </a:rPr>
              <a:t>'Joe'</a:t>
            </a:r>
            <a:r>
              <a:rPr lang="en-VN" sz="1600" dirty="0">
                <a:solidFill>
                  <a:srgbClr val="5C6773"/>
                </a:solidFill>
                <a:latin typeface="Monaco" pitchFamily="2" charset="77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en-VN" sz="16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r>
              <a:rPr lang="en-VN" sz="1600" dirty="0">
                <a:solidFill>
                  <a:srgbClr val="5C6773"/>
                </a:solidFill>
                <a:latin typeface="Monaco" pitchFamily="2" charset="77"/>
                <a:ea typeface="Times New Roman" panose="02020603050405020304" pitchFamily="18" charset="0"/>
                <a:cs typeface="Times New Roman" panose="02020603050405020304" pitchFamily="18" charset="0"/>
              </a:rPr>
              <a:t>    </a:t>
            </a:r>
            <a:r>
              <a:rPr lang="en-VN" sz="1600" i="1" dirty="0">
                <a:solidFill>
                  <a:srgbClr val="ABB0B6"/>
                </a:solidFill>
                <a:latin typeface="Monaco" pitchFamily="2" charset="77"/>
                <a:ea typeface="Times New Roman" panose="02020603050405020304" pitchFamily="18" charset="0"/>
                <a:cs typeface="Times New Roman" panose="02020603050405020304" pitchFamily="18" charset="0"/>
              </a:rPr>
              <a:t>// nested objects are created recursively</a:t>
            </a:r>
            <a:endParaRPr lang="en-VN" sz="16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r>
              <a:rPr lang="en-VN" sz="1600" dirty="0">
                <a:solidFill>
                  <a:srgbClr val="5C6773"/>
                </a:solidFill>
                <a:latin typeface="Monaco" pitchFamily="2" charset="77"/>
                <a:ea typeface="Times New Roman" panose="02020603050405020304" pitchFamily="18" charset="0"/>
                <a:cs typeface="Times New Roman" panose="02020603050405020304" pitchFamily="18" charset="0"/>
              </a:rPr>
              <a:t>    car: {make: </a:t>
            </a:r>
            <a:r>
              <a:rPr lang="en-VN" sz="1600" dirty="0">
                <a:solidFill>
                  <a:srgbClr val="86B300"/>
                </a:solidFill>
                <a:latin typeface="Monaco" pitchFamily="2" charset="77"/>
                <a:ea typeface="Times New Roman" panose="02020603050405020304" pitchFamily="18" charset="0"/>
                <a:cs typeface="Times New Roman" panose="02020603050405020304" pitchFamily="18" charset="0"/>
              </a:rPr>
              <a:t>'Honda'</a:t>
            </a:r>
            <a:r>
              <a:rPr lang="en-VN" sz="1600" dirty="0">
                <a:solidFill>
                  <a:srgbClr val="5C6773"/>
                </a:solidFill>
                <a:latin typeface="Monaco" pitchFamily="2" charset="77"/>
                <a:ea typeface="Times New Roman" panose="02020603050405020304" pitchFamily="18" charset="0"/>
                <a:cs typeface="Times New Roman" panose="02020603050405020304" pitchFamily="18" charset="0"/>
              </a:rPr>
              <a:t>, model: </a:t>
            </a:r>
            <a:r>
              <a:rPr lang="en-VN" sz="1600" dirty="0">
                <a:solidFill>
                  <a:srgbClr val="86B300"/>
                </a:solidFill>
                <a:latin typeface="Monaco" pitchFamily="2" charset="77"/>
                <a:ea typeface="Times New Roman" panose="02020603050405020304" pitchFamily="18" charset="0"/>
                <a:cs typeface="Times New Roman" panose="02020603050405020304" pitchFamily="18" charset="0"/>
              </a:rPr>
              <a:t>'Accord'</a:t>
            </a:r>
            <a:r>
              <a:rPr lang="en-VN" sz="1600" dirty="0">
                <a:solidFill>
                  <a:srgbClr val="5C6773"/>
                </a:solidFill>
                <a:latin typeface="Monaco" pitchFamily="2" charset="77"/>
                <a:ea typeface="Times New Roman" panose="02020603050405020304" pitchFamily="18" charset="0"/>
                <a:cs typeface="Times New Roman" panose="02020603050405020304" pitchFamily="18" charset="0"/>
              </a:rPr>
              <a:t>, drive: </a:t>
            </a:r>
            <a:r>
              <a:rPr lang="en-VN" sz="1600" dirty="0">
                <a:solidFill>
                  <a:srgbClr val="86B300"/>
                </a:solidFill>
                <a:latin typeface="Monaco" pitchFamily="2" charset="77"/>
                <a:ea typeface="Times New Roman" panose="02020603050405020304" pitchFamily="18" charset="0"/>
                <a:cs typeface="Times New Roman" panose="02020603050405020304" pitchFamily="18" charset="0"/>
              </a:rPr>
              <a:t>'awd'</a:t>
            </a:r>
            <a:r>
              <a:rPr lang="en-VN" sz="1600" dirty="0">
                <a:solidFill>
                  <a:srgbClr val="5C6773"/>
                </a:solidFill>
                <a:latin typeface="Monaco" pitchFamily="2" charset="77"/>
                <a:ea typeface="Times New Roman" panose="02020603050405020304" pitchFamily="18" charset="0"/>
                <a:cs typeface="Times New Roman" panose="02020603050405020304" pitchFamily="18" charset="0"/>
              </a:rPr>
              <a:t>},</a:t>
            </a:r>
            <a:endParaRPr lang="en-VN" sz="16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r>
              <a:rPr lang="en-VN" sz="1600" dirty="0">
                <a:solidFill>
                  <a:srgbClr val="5C6773"/>
                </a:solidFill>
                <a:latin typeface="Monaco" pitchFamily="2" charset="77"/>
                <a:ea typeface="Times New Roman" panose="02020603050405020304" pitchFamily="18" charset="0"/>
                <a:cs typeface="Times New Roman" panose="02020603050405020304" pitchFamily="18" charset="0"/>
              </a:rPr>
              <a:t>  });</a:t>
            </a:r>
            <a:endParaRPr lang="en-VN" sz="16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r>
              <a:rPr lang="en-VN" sz="1600" dirty="0">
                <a:solidFill>
                  <a:srgbClr val="5C6773"/>
                </a:solidFill>
                <a:latin typeface="Monaco" pitchFamily="2" charset="77"/>
                <a:ea typeface="Times New Roman" panose="02020603050405020304" pitchFamily="18" charset="0"/>
                <a:cs typeface="Times New Roman" panose="02020603050405020304" pitchFamily="18" charset="0"/>
              </a:rPr>
              <a:t>});</a:t>
            </a:r>
            <a:r>
              <a:rPr lang="en-VN" sz="1600" dirty="0"/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EB8F3BE-EBA6-4646-A409-9609D52B346B}"/>
              </a:ext>
            </a:extLst>
          </p:cNvPr>
          <p:cNvSpPr txBox="1"/>
          <p:nvPr/>
        </p:nvSpPr>
        <p:spPr>
          <a:xfrm>
            <a:off x="743919" y="4313626"/>
            <a:ext cx="33321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Updating Objects</a:t>
            </a:r>
            <a:endParaRPr lang="en-VN" sz="20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DB7C00-5594-3C45-9B70-45DDF2D23EE2}"/>
              </a:ext>
            </a:extLst>
          </p:cNvPr>
          <p:cNvSpPr txBox="1"/>
          <p:nvPr/>
        </p:nvSpPr>
        <p:spPr>
          <a:xfrm>
            <a:off x="743919" y="4713736"/>
            <a:ext cx="3053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u="sng" dirty="0"/>
              <a:t>Typed Updates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00754B1-F52A-C84F-89C1-2BD0EF925E21}"/>
              </a:ext>
            </a:extLst>
          </p:cNvPr>
          <p:cNvSpPr txBox="1"/>
          <p:nvPr/>
        </p:nvSpPr>
        <p:spPr>
          <a:xfrm>
            <a:off x="743918" y="5284922"/>
            <a:ext cx="49129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You can update any object by setting its properties within a write transaction.</a:t>
            </a:r>
            <a:endParaRPr lang="en-VN" sz="20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0D88220-A927-4E46-84B7-7792ABFE2FA1}"/>
              </a:ext>
            </a:extLst>
          </p:cNvPr>
          <p:cNvSpPr/>
          <p:nvPr/>
        </p:nvSpPr>
        <p:spPr>
          <a:xfrm>
            <a:off x="6311685" y="5245744"/>
            <a:ext cx="3137117" cy="7862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ts val="17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realm.write(() =&gt; {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car.miles = </a:t>
            </a:r>
            <a:r>
              <a:rPr lang="en-VN" sz="1800" dirty="0">
                <a:solidFill>
                  <a:srgbClr val="F08C3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1100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});</a:t>
            </a:r>
            <a:r>
              <a:rPr lang="en-VN" sz="1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858051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BAEAC3D-BF60-8942-9755-13B988B5BD5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21</a:t>
            </a:fld>
            <a:endParaRPr lang="ja-JP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3C7DE2-1106-2942-8426-3B0C33367514}"/>
              </a:ext>
            </a:extLst>
          </p:cNvPr>
          <p:cNvSpPr txBox="1"/>
          <p:nvPr/>
        </p:nvSpPr>
        <p:spPr>
          <a:xfrm>
            <a:off x="511445" y="883403"/>
            <a:ext cx="5848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u="sng" dirty="0"/>
              <a:t>Creating and Updating Objects With Primary Keys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D2573E-5A59-D848-9785-32AAF52212F3}"/>
              </a:ext>
            </a:extLst>
          </p:cNvPr>
          <p:cNvSpPr txBox="1"/>
          <p:nvPr/>
        </p:nvSpPr>
        <p:spPr>
          <a:xfrm>
            <a:off x="511444" y="1363851"/>
            <a:ext cx="112982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If your model class includes a </a:t>
            </a:r>
            <a:r>
              <a:rPr lang="en-US" sz="1800" dirty="0">
                <a:hlinkClick r:id="rId2"/>
              </a:rPr>
              <a:t>primary key</a:t>
            </a:r>
            <a:r>
              <a:rPr lang="en-US" sz="1800" dirty="0"/>
              <a:t>, you can have Realm intelligently update or add objects based on their primary key values. This is done by passing true as the third argument to the create method:</a:t>
            </a:r>
            <a:endParaRPr lang="en-VN" sz="18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517DAC0-F175-884A-85E8-8E2C445759EC}"/>
              </a:ext>
            </a:extLst>
          </p:cNvPr>
          <p:cNvSpPr/>
          <p:nvPr/>
        </p:nvSpPr>
        <p:spPr>
          <a:xfrm>
            <a:off x="2645044" y="2334752"/>
            <a:ext cx="6096000" cy="17113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spAutoFit/>
          </a:bodyPr>
          <a:lstStyle/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realm.write(() =&gt; {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VN" sz="1800" i="1" dirty="0">
                <a:solidFill>
                  <a:srgbClr val="ABB0B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// Create a book object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realm.create(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'Book'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 {id: </a:t>
            </a:r>
            <a:r>
              <a:rPr lang="en-VN" sz="1800" dirty="0">
                <a:solidFill>
                  <a:srgbClr val="F08C3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 title: 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'Recipes'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 price: </a:t>
            </a:r>
            <a:r>
              <a:rPr lang="en-VN" sz="1800" dirty="0">
                <a:solidFill>
                  <a:srgbClr val="F08C3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35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});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VN" sz="1800" i="1" dirty="0">
                <a:solidFill>
                  <a:srgbClr val="ABB0B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// Update book with new price keyed off the id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realm.create(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'Book'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 {id: </a:t>
            </a:r>
            <a:r>
              <a:rPr lang="en-VN" sz="1800" dirty="0">
                <a:solidFill>
                  <a:srgbClr val="F08C3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 price: </a:t>
            </a:r>
            <a:r>
              <a:rPr lang="en-VN" sz="1800" dirty="0">
                <a:solidFill>
                  <a:srgbClr val="F08C3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55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}, 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'modified'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});</a:t>
            </a:r>
            <a:endParaRPr lang="en-VN" sz="1800" dirty="0">
              <a:effectLst/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C1CD00-1DE2-1F43-83E5-5C6F4BC04226}"/>
              </a:ext>
            </a:extLst>
          </p:cNvPr>
          <p:cNvSpPr txBox="1"/>
          <p:nvPr/>
        </p:nvSpPr>
        <p:spPr>
          <a:xfrm>
            <a:off x="511444" y="4494508"/>
            <a:ext cx="11298263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800" dirty="0"/>
              <a:t>In the example above, since an object already exists with the </a:t>
            </a:r>
            <a:r>
              <a:rPr lang="en-US" sz="1800" b="1" dirty="0"/>
              <a:t>id</a:t>
            </a:r>
            <a:r>
              <a:rPr lang="en-US" sz="1800" dirty="0"/>
              <a:t> value of </a:t>
            </a:r>
            <a:r>
              <a:rPr lang="en-US" sz="1800" b="1" dirty="0"/>
              <a:t>1</a:t>
            </a:r>
            <a:r>
              <a:rPr lang="en-US" sz="1800" dirty="0"/>
              <a:t> and we have passed in </a:t>
            </a:r>
            <a:r>
              <a:rPr lang="en-US" sz="1800" b="1" dirty="0"/>
              <a:t>'modify'</a:t>
            </a:r>
            <a:r>
              <a:rPr lang="en-US" sz="1800" dirty="0"/>
              <a:t> for the third argument, the </a:t>
            </a:r>
            <a:r>
              <a:rPr lang="en-US" sz="1800" b="1" dirty="0"/>
              <a:t>price</a:t>
            </a:r>
            <a:r>
              <a:rPr lang="en-US" sz="1800" dirty="0"/>
              <a:t> property is updated rather than trying to create a new object. 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800" dirty="0"/>
              <a:t>Since the </a:t>
            </a:r>
            <a:r>
              <a:rPr lang="en-US" sz="1800" b="1" dirty="0"/>
              <a:t>title</a:t>
            </a:r>
            <a:r>
              <a:rPr lang="en-US" sz="1800" dirty="0"/>
              <a:t> property is omitted the object retains the original value for this property. 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800" dirty="0"/>
              <a:t>Note that when creating or updating objects with primary key properties the primary key must be specified.</a:t>
            </a:r>
            <a:endParaRPr lang="en-VN" sz="1800" dirty="0"/>
          </a:p>
        </p:txBody>
      </p:sp>
    </p:spTree>
    <p:extLst>
      <p:ext uri="{BB962C8B-B14F-4D97-AF65-F5344CB8AC3E}">
        <p14:creationId xmlns:p14="http://schemas.microsoft.com/office/powerpoint/2010/main" val="29286737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8E584F-F801-734F-B0CD-0F4E6A60BD6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22</a:t>
            </a:fld>
            <a:endParaRPr lang="ja-JP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61D346A-87EA-F942-8273-2A68D1CFBE6C}"/>
              </a:ext>
            </a:extLst>
          </p:cNvPr>
          <p:cNvSpPr txBox="1"/>
          <p:nvPr/>
        </p:nvSpPr>
        <p:spPr>
          <a:xfrm>
            <a:off x="743919" y="991892"/>
            <a:ext cx="49129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Deleting Objects</a:t>
            </a:r>
            <a:endParaRPr lang="en-VN" sz="20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3020A5-57D4-E048-A482-A99F7D38843A}"/>
              </a:ext>
            </a:extLst>
          </p:cNvPr>
          <p:cNvSpPr txBox="1"/>
          <p:nvPr/>
        </p:nvSpPr>
        <p:spPr>
          <a:xfrm>
            <a:off x="743919" y="1487840"/>
            <a:ext cx="9748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Objects can be deleted by calling the </a:t>
            </a:r>
            <a:r>
              <a:rPr lang="en-US" sz="1800" b="1" dirty="0"/>
              <a:t>delete</a:t>
            </a:r>
            <a:r>
              <a:rPr lang="en-US" sz="1800" dirty="0"/>
              <a:t> method within a write transaction.</a:t>
            </a:r>
            <a:endParaRPr lang="en-VN" sz="18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8F0687F-42B9-A343-BA64-802307D5AB4C}"/>
              </a:ext>
            </a:extLst>
          </p:cNvPr>
          <p:cNvSpPr/>
          <p:nvPr/>
        </p:nvSpPr>
        <p:spPr>
          <a:xfrm>
            <a:off x="2009614" y="2318658"/>
            <a:ext cx="6762427" cy="28637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ts val="17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realm.write(() =&gt; {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VN" sz="1800" i="1" dirty="0">
                <a:solidFill>
                  <a:srgbClr val="ABB0B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// Create a book object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let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book = realm.create(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'Book'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 {id: </a:t>
            </a:r>
            <a:r>
              <a:rPr lang="en-VN" sz="1800" dirty="0">
                <a:solidFill>
                  <a:srgbClr val="F08C3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 title: 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'Recipes'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 price: </a:t>
            </a:r>
            <a:r>
              <a:rPr lang="en-VN" sz="1800" dirty="0">
                <a:solidFill>
                  <a:srgbClr val="F08C3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35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});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VN" sz="1800" i="1" dirty="0">
                <a:solidFill>
                  <a:srgbClr val="ABB0B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// Delete the book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realm.</a:t>
            </a: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delete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(book);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VN" sz="1800" i="1" dirty="0">
                <a:solidFill>
                  <a:srgbClr val="ABB0B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// Delete multiple books by passing in a `Results`, `List`,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VN" sz="1800" i="1" dirty="0">
                <a:solidFill>
                  <a:srgbClr val="ABB0B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// or JavaScript `Array`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let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allBooks = realm.objects(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'Book'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realm.</a:t>
            </a: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delete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(allBooks); </a:t>
            </a:r>
            <a:r>
              <a:rPr lang="en-VN" sz="1800" i="1" dirty="0">
                <a:solidFill>
                  <a:srgbClr val="ABB0B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// Deletes all books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});</a:t>
            </a:r>
            <a:r>
              <a:rPr lang="en-VN" sz="1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674507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6"/>
          <p:cNvSpPr txBox="1">
            <a:spLocks noGrp="1"/>
          </p:cNvSpPr>
          <p:nvPr>
            <p:ph type="title"/>
          </p:nvPr>
        </p:nvSpPr>
        <p:spPr>
          <a:xfrm>
            <a:off x="838200" y="559875"/>
            <a:ext cx="10515600" cy="11415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ja-JP"/>
              <a:t>Reference</a:t>
            </a:r>
            <a:endParaRPr/>
          </a:p>
        </p:txBody>
      </p:sp>
      <p:sp>
        <p:nvSpPr>
          <p:cNvPr id="165" name="Google Shape;165;p16"/>
          <p:cNvSpPr txBox="1"/>
          <p:nvPr/>
        </p:nvSpPr>
        <p:spPr>
          <a:xfrm>
            <a:off x="1254875" y="1648850"/>
            <a:ext cx="8506800" cy="40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>
              <a:buClr>
                <a:srgbClr val="2E75B5"/>
              </a:buClr>
              <a:buSzPts val="1800"/>
              <a:buFont typeface="Times New Roman"/>
              <a:buChar char="●"/>
            </a:pPr>
            <a:r>
              <a:rPr lang="en-US" sz="1800" dirty="0">
                <a:solidFill>
                  <a:schemeClr val="tx1"/>
                </a:solidFill>
              </a:rPr>
              <a:t>React Native Official Document: 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https://reactnative.dev/docs/0.61/</a:t>
            </a:r>
            <a:endParaRPr lang="en-US" sz="1800" dirty="0">
              <a:solidFill>
                <a:schemeClr val="accent1">
                  <a:lumMod val="75000"/>
                </a:schemeClr>
              </a:solidFill>
            </a:endParaRPr>
          </a:p>
          <a:p>
            <a:pPr marL="457200" lvl="0" indent="-342900">
              <a:buClr>
                <a:srgbClr val="2E75B5"/>
              </a:buClr>
              <a:buSzPts val="1800"/>
              <a:buFont typeface="Times New Roman"/>
              <a:buChar char="●"/>
            </a:pPr>
            <a:r>
              <a:rPr lang="en-US" sz="1800" dirty="0">
                <a:solidFill>
                  <a:schemeClr val="tx1"/>
                </a:solidFill>
                <a:ea typeface="Times New Roman"/>
                <a:cs typeface="Times New Roman"/>
                <a:sym typeface="Times New Roman"/>
              </a:rPr>
              <a:t>React Official Document: 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ea typeface="Times New Roman"/>
                <a:cs typeface="Times New Roman"/>
                <a:sym typeface="Times New Roman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https://reactjs.org/docs/getting-started.html</a:t>
            </a:r>
            <a:endParaRPr lang="en-US" sz="1800" dirty="0">
              <a:solidFill>
                <a:schemeClr val="accent1">
                  <a:lumMod val="75000"/>
                </a:schemeClr>
              </a:solidFill>
              <a:ea typeface="Times New Roman"/>
              <a:cs typeface="Times New Roman"/>
              <a:sym typeface="Times New Roman"/>
            </a:endParaRPr>
          </a:p>
          <a:p>
            <a:pPr marL="457200" lvl="0" indent="-342900">
              <a:buClr>
                <a:srgbClr val="2E75B5"/>
              </a:buClr>
              <a:buSzPts val="1800"/>
              <a:buFont typeface="Times New Roman"/>
              <a:buChar char="●"/>
            </a:pPr>
            <a:r>
              <a:rPr lang="en-US" sz="1800" dirty="0">
                <a:solidFill>
                  <a:schemeClr val="tx1"/>
                </a:solidFill>
                <a:ea typeface="Times New Roman"/>
                <a:cs typeface="Times New Roman"/>
                <a:sym typeface="Times New Roman"/>
              </a:rPr>
              <a:t>Redux Official Document: 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ea typeface="Times New Roman"/>
                <a:cs typeface="Times New Roman"/>
                <a:sym typeface="Times New Roman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https://redux.js.org/introduction/getting-started</a:t>
            </a:r>
            <a:endParaRPr lang="en-US" sz="1800" dirty="0">
              <a:solidFill>
                <a:schemeClr val="accent1">
                  <a:lumMod val="75000"/>
                </a:schemeClr>
              </a:solidFill>
              <a:ea typeface="Times New Roman"/>
              <a:cs typeface="Times New Roman"/>
              <a:sym typeface="Times New Roman"/>
            </a:endParaRPr>
          </a:p>
          <a:p>
            <a:pPr marL="457200" lvl="0" indent="-342900">
              <a:buClr>
                <a:srgbClr val="2E75B5"/>
              </a:buClr>
              <a:buSzPts val="1800"/>
              <a:buFont typeface="Times New Roman"/>
              <a:buChar char="●"/>
            </a:pPr>
            <a:r>
              <a:rPr lang="en-US" sz="1800" dirty="0">
                <a:solidFill>
                  <a:schemeClr val="tx1"/>
                </a:solidFill>
                <a:ea typeface="Times New Roman"/>
                <a:cs typeface="Times New Roman"/>
                <a:sym typeface="Times New Roman"/>
              </a:rPr>
              <a:t>React Redux Official Document: 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ea typeface="Times New Roman"/>
                <a:cs typeface="Times New Roman"/>
                <a:sym typeface="Times New Roman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https://react-redux.js.org/introduction/quick-start</a:t>
            </a:r>
            <a:endParaRPr lang="en-US" sz="1800" dirty="0">
              <a:solidFill>
                <a:schemeClr val="accent1">
                  <a:lumMod val="75000"/>
                </a:schemeClr>
              </a:solidFill>
              <a:ea typeface="Times New Roman"/>
              <a:cs typeface="Times New Roman"/>
              <a:sym typeface="Times New Roman"/>
            </a:endParaRPr>
          </a:p>
          <a:p>
            <a:pPr marL="457200" lvl="0" indent="-342900">
              <a:buClr>
                <a:srgbClr val="2E75B5"/>
              </a:buClr>
              <a:buSzPts val="1800"/>
              <a:buFont typeface="Times New Roman"/>
              <a:buChar char="●"/>
            </a:pPr>
            <a:r>
              <a:rPr lang="en-US" sz="1800" dirty="0">
                <a:solidFill>
                  <a:schemeClr val="tx1"/>
                </a:solidFill>
                <a:ea typeface="Times New Roman"/>
                <a:cs typeface="Times New Roman"/>
                <a:sym typeface="Times New Roman"/>
              </a:rPr>
              <a:t>React Naïve Firebase Official document: </a:t>
            </a:r>
            <a:r>
              <a:rPr lang="en-US" sz="1800" dirty="0">
                <a:solidFill>
                  <a:schemeClr val="tx1"/>
                </a:solidFill>
                <a:ea typeface="Times New Roman"/>
                <a:cs typeface="Times New Roman"/>
                <a:sym typeface="Times New Roman"/>
                <a:hlinkClick r:id="rId7"/>
              </a:rPr>
              <a:t>https://rnfirebase.io</a:t>
            </a:r>
            <a:endParaRPr lang="en-US" sz="1800" dirty="0">
              <a:solidFill>
                <a:schemeClr val="tx1"/>
              </a:solidFill>
              <a:ea typeface="Times New Roman"/>
              <a:cs typeface="Times New Roman"/>
              <a:sym typeface="Times New Roman"/>
            </a:endParaRPr>
          </a:p>
          <a:p>
            <a:pPr marL="457200" lvl="0" indent="-342900">
              <a:buClr>
                <a:srgbClr val="2E75B5"/>
              </a:buClr>
              <a:buSzPts val="1800"/>
              <a:buFont typeface="Times New Roman"/>
              <a:buChar char="●"/>
            </a:pPr>
            <a:r>
              <a:rPr lang="en-US" sz="1800" dirty="0">
                <a:solidFill>
                  <a:schemeClr val="tx1"/>
                </a:solidFill>
                <a:ea typeface="Times New Roman"/>
                <a:cs typeface="Times New Roman"/>
                <a:sym typeface="Times New Roman"/>
              </a:rPr>
              <a:t>Realm Database for React Native: </a:t>
            </a:r>
            <a:r>
              <a:rPr lang="en-US" sz="1800" dirty="0">
                <a:solidFill>
                  <a:schemeClr val="tx1"/>
                </a:solidFill>
                <a:ea typeface="Times New Roman"/>
                <a:cs typeface="Times New Roman"/>
                <a:sym typeface="Times New Roman"/>
                <a:hlinkClick r:id="rId8"/>
              </a:rPr>
              <a:t>https://realm.io/docs/javascript/latest</a:t>
            </a:r>
            <a:endParaRPr sz="1800" dirty="0">
              <a:solidFill>
                <a:srgbClr val="2E75B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168B65-8DE2-3848-A12E-778FFCA8751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23</a:t>
            </a:fld>
            <a:endParaRPr lang="ja-JP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109DE3E-1C7E-2947-BCFD-C6E1829CE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Realm Database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799AC71-0D62-D642-A5FE-1E9D8F2178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301750"/>
            <a:ext cx="4165600" cy="4254500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EBABE61-B2D6-1F42-9EF1-6F6EEBF8C9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Getting Started</a:t>
            </a:r>
          </a:p>
          <a:p>
            <a:r>
              <a:rPr lang="en-US" sz="1800" dirty="0">
                <a:solidFill>
                  <a:schemeClr val="tx1"/>
                </a:solidFill>
              </a:rPr>
              <a:t>Opening Realms</a:t>
            </a:r>
          </a:p>
          <a:p>
            <a:r>
              <a:rPr lang="en-US" sz="18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Models</a:t>
            </a:r>
          </a:p>
          <a:p>
            <a:r>
              <a:rPr lang="en-US" sz="18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Writes</a:t>
            </a:r>
          </a:p>
          <a:p>
            <a:r>
              <a:rPr lang="en-US" sz="1800" dirty="0"/>
              <a:t>Queries</a:t>
            </a:r>
          </a:p>
          <a:p>
            <a:r>
              <a:rPr lang="en-US" sz="1800" dirty="0"/>
              <a:t>Migrations</a:t>
            </a:r>
          </a:p>
          <a:p>
            <a:r>
              <a:rPr lang="en-US" sz="1800" dirty="0"/>
              <a:t>Realm Notifications</a:t>
            </a:r>
          </a:p>
          <a:p>
            <a:r>
              <a:rPr lang="en-US" sz="1800" dirty="0"/>
              <a:t>Encryption</a:t>
            </a:r>
            <a:endParaRPr lang="en-VN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920668-346C-FD47-B213-E7B1CF19AC4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3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2230769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DDD7F84-D2D5-DD40-98CE-ACB295B3AD24}"/>
              </a:ext>
            </a:extLst>
          </p:cNvPr>
          <p:cNvSpPr/>
          <p:nvPr/>
        </p:nvSpPr>
        <p:spPr>
          <a:xfrm>
            <a:off x="5713062" y="855125"/>
            <a:ext cx="5523210" cy="586635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const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Realm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= require(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'realm'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const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CarSchema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= {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name: 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'Car'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properties: {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make:  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'string'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model: 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'string'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miles: {type: 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'int'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default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VN" sz="1800" dirty="0">
                <a:solidFill>
                  <a:srgbClr val="F08C3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},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}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};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const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PersonSchema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= {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name: 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'Person'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properties: {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name:     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'string'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birthday: 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'date'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cars:     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'Car[]'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picture:  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'data?'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VN" sz="1800" i="1" dirty="0">
                <a:solidFill>
                  <a:srgbClr val="ABB0B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// optional property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}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};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i="1" dirty="0">
                <a:solidFill>
                  <a:srgbClr val="ABB0B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// Initialize a Realm with Car and Person models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Realm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.open({schema: [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CarSchema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PersonSchema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]})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.then(realm =&gt; {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VN" sz="1800" i="1" dirty="0">
                <a:solidFill>
                  <a:srgbClr val="ABB0B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// ... use the realm instance to read and modify data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})</a:t>
            </a:r>
            <a:endParaRPr lang="en-VN" sz="1800" dirty="0">
              <a:effectLst/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0359889-9000-8946-8004-A61D1DC6EA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Models</a:t>
            </a:r>
            <a:endParaRPr lang="en-VN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9B338F1-035F-F344-9F2E-88B1FC90ACD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4</a:t>
            </a:fld>
            <a:endParaRPr lang="ja-JP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4546B0-761E-F546-8CBF-0D97CDADD0B4}"/>
              </a:ext>
            </a:extLst>
          </p:cNvPr>
          <p:cNvSpPr txBox="1"/>
          <p:nvPr/>
        </p:nvSpPr>
        <p:spPr>
          <a:xfrm>
            <a:off x="295759" y="1552932"/>
            <a:ext cx="5299775" cy="4985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Realm data models are defined by the schema information passed into a Realm during initialization. 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The schema for an object consists of the object’s </a:t>
            </a:r>
            <a:r>
              <a:rPr lang="en-US" sz="1800" b="1" dirty="0"/>
              <a:t>name</a:t>
            </a:r>
            <a:r>
              <a:rPr lang="en-US" sz="1800" dirty="0"/>
              <a:t> and a set of properties.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 Each property has a name and is described by either a string containing the property’s type, or an object with </a:t>
            </a:r>
            <a:r>
              <a:rPr lang="en-US" sz="1800" b="1" dirty="0"/>
              <a:t>name</a:t>
            </a:r>
            <a:r>
              <a:rPr lang="en-US" sz="1800" dirty="0"/>
              <a:t>, </a:t>
            </a:r>
            <a:r>
              <a:rPr lang="en-US" sz="1800" b="1" dirty="0"/>
              <a:t>type</a:t>
            </a:r>
            <a:r>
              <a:rPr lang="en-US" sz="1800" dirty="0"/>
              <a:t>, </a:t>
            </a:r>
            <a:r>
              <a:rPr lang="en-US" sz="1800" b="1" dirty="0" err="1"/>
              <a:t>objectType</a:t>
            </a:r>
            <a:r>
              <a:rPr lang="en-US" sz="1800" dirty="0"/>
              <a:t>, </a:t>
            </a:r>
            <a:r>
              <a:rPr lang="en-US" sz="1800" b="1" dirty="0"/>
              <a:t>optional</a:t>
            </a:r>
            <a:r>
              <a:rPr lang="en-US" sz="1800" dirty="0"/>
              <a:t>, </a:t>
            </a:r>
            <a:r>
              <a:rPr lang="en-US" sz="1800" b="1" dirty="0"/>
              <a:t>default</a:t>
            </a:r>
            <a:r>
              <a:rPr lang="en-US" sz="1800" dirty="0"/>
              <a:t>, and </a:t>
            </a:r>
            <a:r>
              <a:rPr lang="en-US" sz="1800" b="1" dirty="0"/>
              <a:t>indexed</a:t>
            </a:r>
            <a:r>
              <a:rPr lang="en-US" sz="1800" dirty="0"/>
              <a:t> fields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To avoid size limitations and a performance impact, it is best not to store large blobs (such as image and video files) directly in Realm. Instead, save the file to a file store (such as S3) and keep only the location of the file and any relevant metadata in Realm.</a:t>
            </a:r>
            <a:endParaRPr lang="en-VN" sz="1800" dirty="0"/>
          </a:p>
        </p:txBody>
      </p:sp>
    </p:spTree>
    <p:extLst>
      <p:ext uri="{BB962C8B-B14F-4D97-AF65-F5344CB8AC3E}">
        <p14:creationId xmlns:p14="http://schemas.microsoft.com/office/powerpoint/2010/main" val="39512626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9B338F1-035F-F344-9F2E-88B1FC90ACD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5</a:t>
            </a:fld>
            <a:endParaRPr lang="ja-JP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209F3E-6D66-6049-BD34-1F677BC8C470}"/>
              </a:ext>
            </a:extLst>
          </p:cNvPr>
          <p:cNvSpPr txBox="1"/>
          <p:nvPr/>
        </p:nvSpPr>
        <p:spPr>
          <a:xfrm>
            <a:off x="559231" y="655070"/>
            <a:ext cx="38732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Classes</a:t>
            </a:r>
            <a:endParaRPr lang="en-VN" sz="20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4546B0-761E-F546-8CBF-0D97CDADD0B4}"/>
              </a:ext>
            </a:extLst>
          </p:cNvPr>
          <p:cNvSpPr txBox="1"/>
          <p:nvPr/>
        </p:nvSpPr>
        <p:spPr>
          <a:xfrm>
            <a:off x="712923" y="1199892"/>
            <a:ext cx="53830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800" dirty="0"/>
              <a:t>If you want to use ES2015 classes (and maybe want to inherit existing features), you just need to define the schema on the constructor:</a:t>
            </a:r>
            <a:endParaRPr lang="en-VN" sz="18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5EA2760-6A55-0346-94F3-696192F246CD}"/>
              </a:ext>
            </a:extLst>
          </p:cNvPr>
          <p:cNvSpPr/>
          <p:nvPr/>
        </p:nvSpPr>
        <p:spPr>
          <a:xfrm>
            <a:off x="843367" y="2324332"/>
            <a:ext cx="5252633" cy="30945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ts val="1760"/>
              </a:lnSpc>
            </a:pP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class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Person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{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get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fullName() {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this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.firstName + 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 '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this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.lastName;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}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60"/>
              </a:lnSpc>
            </a:pP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Person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.schema = {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name: 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'Person'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properties: {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firstName: 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'string'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lastName: 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'string'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}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};</a:t>
            </a:r>
            <a:r>
              <a:rPr lang="en-VN" sz="1800" dirty="0"/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F8995A-66C0-D945-A44A-66C71795AAF6}"/>
              </a:ext>
            </a:extLst>
          </p:cNvPr>
          <p:cNvSpPr txBox="1"/>
          <p:nvPr/>
        </p:nvSpPr>
        <p:spPr>
          <a:xfrm>
            <a:off x="6969069" y="1461607"/>
            <a:ext cx="45100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You can now pass the class itself to the schema property of the open configuration:</a:t>
            </a:r>
            <a:endParaRPr lang="en-VN" sz="18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57578C8-BCA4-2047-9E9C-464558904A3E}"/>
              </a:ext>
            </a:extLst>
          </p:cNvPr>
          <p:cNvSpPr/>
          <p:nvPr/>
        </p:nvSpPr>
        <p:spPr>
          <a:xfrm>
            <a:off x="7253207" y="2622822"/>
            <a:ext cx="4510008" cy="55540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ts val="1760"/>
              </a:lnSpc>
            </a:pP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Realm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.open({schema: [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Person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]})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.then( </a:t>
            </a:r>
            <a:r>
              <a:rPr lang="en-VN" sz="1800" i="1" dirty="0">
                <a:solidFill>
                  <a:srgbClr val="ABB0B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/* ... */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);</a:t>
            </a:r>
            <a:r>
              <a:rPr lang="en-VN" sz="1800" dirty="0"/>
              <a:t>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49D69C-8A00-8F4B-8999-A9BAB2D59FAB}"/>
              </a:ext>
            </a:extLst>
          </p:cNvPr>
          <p:cNvSpPr/>
          <p:nvPr/>
        </p:nvSpPr>
        <p:spPr>
          <a:xfrm>
            <a:off x="7253207" y="4274057"/>
            <a:ext cx="4510008" cy="180562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ts val="13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realm.write(() =&gt; {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const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john = realm.create(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'Person'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 {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firstName: 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'John'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lastName: 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'Smith'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});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john.lastName = 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'Peterson'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console.log(john.fullName); </a:t>
            </a:r>
            <a:r>
              <a:rPr lang="en-VN" sz="1800" i="1" dirty="0">
                <a:solidFill>
                  <a:srgbClr val="ABB0B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// -&gt; 'John Peterson'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});</a:t>
            </a:r>
            <a:r>
              <a:rPr lang="en-VN" sz="1800" dirty="0"/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F249E63-75E5-5E4F-AA9F-A6615292A2FB}"/>
              </a:ext>
            </a:extLst>
          </p:cNvPr>
          <p:cNvSpPr txBox="1"/>
          <p:nvPr/>
        </p:nvSpPr>
        <p:spPr>
          <a:xfrm>
            <a:off x="6969069" y="3766390"/>
            <a:ext cx="4384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You access properties as always:</a:t>
            </a:r>
            <a:endParaRPr lang="en-VN" sz="1800" dirty="0"/>
          </a:p>
        </p:txBody>
      </p:sp>
    </p:spTree>
    <p:extLst>
      <p:ext uri="{BB962C8B-B14F-4D97-AF65-F5344CB8AC3E}">
        <p14:creationId xmlns:p14="http://schemas.microsoft.com/office/powerpoint/2010/main" val="33589844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9B338F1-035F-F344-9F2E-88B1FC90ACD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6</a:t>
            </a:fld>
            <a:endParaRPr lang="ja-JP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209F3E-6D66-6049-BD34-1F677BC8C470}"/>
              </a:ext>
            </a:extLst>
          </p:cNvPr>
          <p:cNvSpPr txBox="1"/>
          <p:nvPr/>
        </p:nvSpPr>
        <p:spPr>
          <a:xfrm>
            <a:off x="559231" y="655070"/>
            <a:ext cx="38732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Supported types</a:t>
            </a:r>
            <a:endParaRPr lang="en-VN" sz="20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4546B0-761E-F546-8CBF-0D97CDADD0B4}"/>
              </a:ext>
            </a:extLst>
          </p:cNvPr>
          <p:cNvSpPr txBox="1"/>
          <p:nvPr/>
        </p:nvSpPr>
        <p:spPr>
          <a:xfrm>
            <a:off x="712923" y="1199892"/>
            <a:ext cx="1064087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Realm supports the following basic types: </a:t>
            </a:r>
            <a:r>
              <a:rPr lang="en-US" sz="1800" b="1" dirty="0"/>
              <a:t>bool</a:t>
            </a:r>
            <a:r>
              <a:rPr lang="en-US" sz="1800" dirty="0"/>
              <a:t>, </a:t>
            </a:r>
            <a:r>
              <a:rPr lang="en-US" sz="1800" b="1" dirty="0"/>
              <a:t>int</a:t>
            </a:r>
            <a:r>
              <a:rPr lang="en-US" sz="1800" dirty="0"/>
              <a:t>, </a:t>
            </a:r>
            <a:r>
              <a:rPr lang="en-US" sz="1800" b="1" dirty="0"/>
              <a:t>float</a:t>
            </a:r>
            <a:r>
              <a:rPr lang="en-US" sz="1800" dirty="0"/>
              <a:t>, </a:t>
            </a:r>
            <a:r>
              <a:rPr lang="en-US" sz="1800" b="1" dirty="0"/>
              <a:t>double</a:t>
            </a:r>
            <a:r>
              <a:rPr lang="en-US" sz="1800" dirty="0"/>
              <a:t>, </a:t>
            </a:r>
            <a:r>
              <a:rPr lang="en-US" sz="1800" b="1" dirty="0"/>
              <a:t>string</a:t>
            </a:r>
            <a:r>
              <a:rPr lang="en-US" sz="1800" dirty="0"/>
              <a:t>, </a:t>
            </a:r>
            <a:r>
              <a:rPr lang="en-US" sz="1800" b="1" dirty="0"/>
              <a:t>data</a:t>
            </a:r>
            <a:r>
              <a:rPr lang="en-US" sz="1800" dirty="0"/>
              <a:t>, and </a:t>
            </a:r>
            <a:r>
              <a:rPr lang="en-US" sz="1800" b="1" dirty="0"/>
              <a:t>date</a:t>
            </a:r>
            <a:r>
              <a:rPr lang="en-US" sz="18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/>
              <a:t>bool</a:t>
            </a:r>
            <a:r>
              <a:rPr lang="en-US" sz="1800" dirty="0"/>
              <a:t> properties map to JavaScript </a:t>
            </a:r>
            <a:r>
              <a:rPr lang="en-US" sz="1800" b="1" dirty="0" err="1"/>
              <a:t>boolean</a:t>
            </a:r>
            <a:r>
              <a:rPr lang="en-US" sz="1800" dirty="0"/>
              <a:t> values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/>
              <a:t>int</a:t>
            </a:r>
            <a:r>
              <a:rPr lang="en-US" sz="1800" dirty="0"/>
              <a:t>, </a:t>
            </a:r>
            <a:r>
              <a:rPr lang="en-US" sz="1800" b="1" dirty="0"/>
              <a:t>float</a:t>
            </a:r>
            <a:r>
              <a:rPr lang="en-US" sz="1800" dirty="0"/>
              <a:t>, and </a:t>
            </a:r>
            <a:r>
              <a:rPr lang="en-US" sz="1800" b="1" dirty="0"/>
              <a:t>double</a:t>
            </a:r>
            <a:r>
              <a:rPr lang="en-US" sz="1800" dirty="0"/>
              <a:t> properties map to JavaScript </a:t>
            </a:r>
            <a:r>
              <a:rPr lang="en-US" sz="1800" b="1" dirty="0"/>
              <a:t>number</a:t>
            </a:r>
            <a:r>
              <a:rPr lang="en-US" sz="1800" dirty="0"/>
              <a:t> values. Internally ‘int’ and ‘double’ are stored as 64 bits while float is stored with 32 bits.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/>
              <a:t>string</a:t>
            </a:r>
            <a:r>
              <a:rPr lang="en-US" sz="1800" dirty="0"/>
              <a:t> properties map to </a:t>
            </a:r>
            <a:r>
              <a:rPr lang="en-US" sz="1800" b="1" dirty="0"/>
              <a:t>string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/>
              <a:t>data</a:t>
            </a:r>
            <a:r>
              <a:rPr lang="en-US" sz="1800" dirty="0"/>
              <a:t> properties map to </a:t>
            </a:r>
            <a:r>
              <a:rPr lang="en-US" sz="1800" b="1" dirty="0" err="1"/>
              <a:t>ArrayBuffer</a:t>
            </a:r>
            <a:endParaRPr lang="en-US" sz="18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/>
              <a:t>date</a:t>
            </a:r>
            <a:r>
              <a:rPr lang="en-US" sz="1800" dirty="0"/>
              <a:t> properties map to Date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94CEAC-B210-2B4D-B007-F9EFF60D8F22}"/>
              </a:ext>
            </a:extLst>
          </p:cNvPr>
          <p:cNvSpPr txBox="1"/>
          <p:nvPr/>
        </p:nvSpPr>
        <p:spPr>
          <a:xfrm>
            <a:off x="712922" y="3429000"/>
            <a:ext cx="106408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When specifying basic properties as a shorthand you may specify only the type rather than having to specify a dictionary with a single entry:</a:t>
            </a:r>
            <a:endParaRPr lang="en-VN" sz="1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56A4603-F615-474D-8D0F-42DFEDD47213}"/>
              </a:ext>
            </a:extLst>
          </p:cNvPr>
          <p:cNvSpPr/>
          <p:nvPr/>
        </p:nvSpPr>
        <p:spPr>
          <a:xfrm>
            <a:off x="2257587" y="4245639"/>
            <a:ext cx="5119606" cy="194040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ts val="1760"/>
              </a:lnSpc>
            </a:pP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const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CarSchema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= {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name: 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'Car'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properties: {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VN" sz="1800" i="1" dirty="0">
                <a:solidFill>
                  <a:srgbClr val="ABB0B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// The following property types are equivalent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make:   {type: 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'string'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},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model: 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'string'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}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r>
              <a:rPr lang="en-VN" sz="1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994979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9B338F1-035F-F344-9F2E-88B1FC90ACD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7</a:t>
            </a:fld>
            <a:endParaRPr lang="ja-JP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209F3E-6D66-6049-BD34-1F677BC8C470}"/>
              </a:ext>
            </a:extLst>
          </p:cNvPr>
          <p:cNvSpPr txBox="1"/>
          <p:nvPr/>
        </p:nvSpPr>
        <p:spPr>
          <a:xfrm>
            <a:off x="559231" y="655070"/>
            <a:ext cx="38732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Optional Properties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4546B0-761E-F546-8CBF-0D97CDADD0B4}"/>
              </a:ext>
            </a:extLst>
          </p:cNvPr>
          <p:cNvSpPr txBox="1"/>
          <p:nvPr/>
        </p:nvSpPr>
        <p:spPr>
          <a:xfrm>
            <a:off x="712924" y="1393666"/>
            <a:ext cx="106408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By default, basic types are non-optional and do not support storing </a:t>
            </a:r>
            <a:r>
              <a:rPr lang="en-US" sz="1800" b="1" dirty="0"/>
              <a:t>null</a:t>
            </a:r>
            <a:r>
              <a:rPr lang="en-US" sz="1800" dirty="0"/>
              <a:t> or </a:t>
            </a:r>
            <a:r>
              <a:rPr lang="en-US" sz="1800" b="1" dirty="0"/>
              <a:t>undefined</a:t>
            </a:r>
            <a:r>
              <a:rPr lang="en-US" sz="1800" dirty="0"/>
              <a:t>. Properties can be made optional by specifying the </a:t>
            </a:r>
            <a:r>
              <a:rPr lang="en-US" sz="1800" b="1" dirty="0"/>
              <a:t>optional</a:t>
            </a:r>
            <a:r>
              <a:rPr lang="en-US" sz="1800" dirty="0"/>
              <a:t> designator in your property definition, or with the shorthand syntax, by appending a </a:t>
            </a:r>
            <a:r>
              <a:rPr lang="en-US" sz="1800" b="1" dirty="0"/>
              <a:t>?</a:t>
            </a:r>
            <a:r>
              <a:rPr lang="en-US" sz="1800" dirty="0"/>
              <a:t> to the type name: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2AB10FF-7796-6B44-8715-B2AA2B134EF9}"/>
              </a:ext>
            </a:extLst>
          </p:cNvPr>
          <p:cNvSpPr/>
          <p:nvPr/>
        </p:nvSpPr>
        <p:spPr>
          <a:xfrm>
            <a:off x="388749" y="3063677"/>
            <a:ext cx="5568411" cy="240065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ts val="1760"/>
              </a:lnSpc>
            </a:pPr>
            <a:r>
              <a:rPr lang="en-VN" sz="16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const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6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PersonSchema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= {</a:t>
            </a:r>
            <a:endParaRPr lang="en-VN" sz="16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60"/>
              </a:lnSpc>
            </a:pP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name: </a:t>
            </a:r>
            <a:r>
              <a:rPr lang="en-VN" sz="16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'Person'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en-VN" sz="16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60"/>
              </a:lnSpc>
            </a:pP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properties: {</a:t>
            </a:r>
            <a:endParaRPr lang="en-VN" sz="16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60"/>
              </a:lnSpc>
            </a:pP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realName:    </a:t>
            </a:r>
            <a:r>
              <a:rPr lang="en-VN" sz="16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'string'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VN" sz="1600" i="1" dirty="0">
                <a:solidFill>
                  <a:srgbClr val="ABB0B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// required property</a:t>
            </a:r>
            <a:endParaRPr lang="en-VN" sz="16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60"/>
              </a:lnSpc>
            </a:pP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displayName: </a:t>
            </a:r>
            <a:r>
              <a:rPr lang="en-VN" sz="16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'string?'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VN" sz="1600" i="1" dirty="0">
                <a:solidFill>
                  <a:srgbClr val="ABB0B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// optional property</a:t>
            </a:r>
            <a:endParaRPr lang="en-VN" sz="16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60"/>
              </a:lnSpc>
            </a:pP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birthday:    {type: </a:t>
            </a:r>
            <a:r>
              <a:rPr lang="en-VN" sz="16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'date'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 optional: </a:t>
            </a:r>
            <a:r>
              <a:rPr lang="en-VN" sz="16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true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}, </a:t>
            </a:r>
            <a:r>
              <a:rPr lang="en-VN" sz="1600" i="1" dirty="0">
                <a:solidFill>
                  <a:srgbClr val="ABB0B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// optional property</a:t>
            </a:r>
            <a:endParaRPr lang="en-VN" sz="16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60"/>
              </a:lnSpc>
            </a:pP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}</a:t>
            </a:r>
            <a:endParaRPr lang="en-VN" sz="16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60"/>
              </a:lnSpc>
            </a:pP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};</a:t>
            </a:r>
            <a:endParaRPr lang="en-VN" sz="16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60"/>
              </a:lnSpc>
            </a:pP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VN" sz="16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60"/>
              </a:lnSpc>
            </a:pPr>
            <a:r>
              <a:rPr lang="en-VN" sz="16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let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realm = </a:t>
            </a:r>
            <a:r>
              <a:rPr lang="en-VN" sz="16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new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6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Realm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({schema: [</a:t>
            </a:r>
            <a:r>
              <a:rPr lang="en-VN" sz="16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PersonSchema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VN" sz="16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CarSchema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]});</a:t>
            </a:r>
            <a:endParaRPr lang="en-VN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B32741-860E-E449-9E38-E5B41D49151A}"/>
              </a:ext>
            </a:extLst>
          </p:cNvPr>
          <p:cNvSpPr/>
          <p:nvPr/>
        </p:nvSpPr>
        <p:spPr>
          <a:xfrm>
            <a:off x="6281335" y="2570698"/>
            <a:ext cx="5568411" cy="378565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ts val="1750"/>
              </a:lnSpc>
            </a:pP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realm.write(() =&gt; {</a:t>
            </a:r>
            <a:endParaRPr lang="en-VN" sz="16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VN" sz="1600" i="1" dirty="0">
                <a:solidFill>
                  <a:srgbClr val="ABB0B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// optional properties can be set to null or undefined at creation</a:t>
            </a:r>
            <a:endParaRPr lang="en-VN" sz="16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VN" sz="16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let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charlie = realm.create(</a:t>
            </a:r>
            <a:r>
              <a:rPr lang="en-VN" sz="16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'Person'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 {</a:t>
            </a:r>
            <a:endParaRPr lang="en-VN" sz="16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realName: </a:t>
            </a:r>
            <a:r>
              <a:rPr lang="en-VN" sz="16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'Charlie'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en-VN" sz="16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displayName: </a:t>
            </a:r>
            <a:r>
              <a:rPr lang="en-VN" sz="16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null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VN" sz="1600" i="1" dirty="0">
                <a:solidFill>
                  <a:srgbClr val="ABB0B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// could also be omitted entirely</a:t>
            </a:r>
            <a:endParaRPr lang="en-VN" sz="16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birthday: </a:t>
            </a:r>
            <a:r>
              <a:rPr lang="en-VN" sz="16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new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6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Date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VN" sz="1600" dirty="0">
                <a:solidFill>
                  <a:srgbClr val="F08C3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1995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VN" sz="1600" dirty="0">
                <a:solidFill>
                  <a:srgbClr val="F08C3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11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VN" sz="1600" dirty="0">
                <a:solidFill>
                  <a:srgbClr val="F08C3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25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),</a:t>
            </a:r>
            <a:endParaRPr lang="en-VN" sz="16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});</a:t>
            </a:r>
            <a:endParaRPr lang="en-VN" sz="16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VN" sz="16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VN" sz="1600" i="1" dirty="0">
                <a:solidFill>
                  <a:srgbClr val="ABB0B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// optional properties can be set to `null`, `undefined`,</a:t>
            </a:r>
            <a:endParaRPr lang="en-VN" sz="16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VN" sz="1600" i="1" dirty="0">
                <a:solidFill>
                  <a:srgbClr val="ABB0B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// or to a new non-null value</a:t>
            </a:r>
            <a:endParaRPr lang="en-VN" sz="16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charlie.birthday = </a:t>
            </a:r>
            <a:r>
              <a:rPr lang="en-VN" sz="16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undefined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VN" sz="16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charlie.displayName = </a:t>
            </a:r>
            <a:r>
              <a:rPr lang="en-VN" sz="16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'Charles'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VN" sz="16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VN" sz="16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VN" sz="1600" i="1" dirty="0">
                <a:solidFill>
                  <a:srgbClr val="ABB0B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// Setting a non-optional property to null will throw `TypeError`</a:t>
            </a:r>
            <a:endParaRPr lang="en-VN" sz="16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VN" sz="1600" i="1" dirty="0">
                <a:solidFill>
                  <a:srgbClr val="ABB0B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// charlie.realName = null;</a:t>
            </a:r>
            <a:endParaRPr lang="en-VN" sz="16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});</a:t>
            </a:r>
            <a:endParaRPr lang="en-VN" sz="1600" dirty="0">
              <a:effectLst/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0171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9B338F1-035F-F344-9F2E-88B1FC90ACD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8</a:t>
            </a:fld>
            <a:endParaRPr lang="ja-JP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209F3E-6D66-6049-BD34-1F677BC8C470}"/>
              </a:ext>
            </a:extLst>
          </p:cNvPr>
          <p:cNvSpPr txBox="1"/>
          <p:nvPr/>
        </p:nvSpPr>
        <p:spPr>
          <a:xfrm>
            <a:off x="559231" y="655070"/>
            <a:ext cx="38732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List Properties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4546B0-761E-F546-8CBF-0D97CDADD0B4}"/>
              </a:ext>
            </a:extLst>
          </p:cNvPr>
          <p:cNvSpPr txBox="1"/>
          <p:nvPr/>
        </p:nvSpPr>
        <p:spPr>
          <a:xfrm>
            <a:off x="712924" y="1254184"/>
            <a:ext cx="106408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In addition to storing individual values, properties can also be declared as a list of any of the supported basic types. This is done by appending </a:t>
            </a:r>
            <a:r>
              <a:rPr lang="en-US" sz="1800" b="1" dirty="0"/>
              <a:t>[ ]</a:t>
            </a:r>
            <a:r>
              <a:rPr lang="en-US" sz="1800" dirty="0"/>
              <a:t> to the type name: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CC2B34E-1F5D-7141-A780-F44CD596C682}"/>
              </a:ext>
            </a:extLst>
          </p:cNvPr>
          <p:cNvSpPr/>
          <p:nvPr/>
        </p:nvSpPr>
        <p:spPr>
          <a:xfrm>
            <a:off x="2039965" y="1964866"/>
            <a:ext cx="7986793" cy="489313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ts val="1660"/>
              </a:lnSpc>
            </a:pP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const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PersonSchema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= {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6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name: 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'Person'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6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properties: {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6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name: 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'string'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6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testScores: 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'double?[]'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6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}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6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};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6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660"/>
              </a:lnSpc>
            </a:pP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let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realm = </a:t>
            </a: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new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Realm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({schema: [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PersonSchema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CarSchema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]});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6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6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realm.write(() =&gt; {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6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let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charlie = realm.create(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'Person'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 {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6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name: 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'Charlie'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6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testScores: [</a:t>
            </a:r>
            <a:r>
              <a:rPr lang="en-VN" sz="1800" dirty="0">
                <a:solidFill>
                  <a:srgbClr val="F08C3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100.0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6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});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6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6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VN" sz="1800" i="1" dirty="0">
                <a:solidFill>
                  <a:srgbClr val="ABB0B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// Charlie had an excused absense for the second test and was allowed to skip it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6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charlie.testScores.push(</a:t>
            </a: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null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6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6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VN" sz="1800" i="1" dirty="0">
                <a:solidFill>
                  <a:srgbClr val="ABB0B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// And then he didn't do so well on the third test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6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charlie.testScores.push(</a:t>
            </a:r>
            <a:r>
              <a:rPr lang="en-VN" sz="1800" dirty="0">
                <a:solidFill>
                  <a:srgbClr val="F08C3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70.0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6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});</a:t>
            </a:r>
            <a:r>
              <a:rPr lang="en-VN" sz="1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950836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E5D8E30-5290-1346-BE55-579648D86B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9</a:t>
            </a:fld>
            <a:endParaRPr lang="ja-JP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09D099-983E-2D41-AE9D-626A34EF0ED8}"/>
              </a:ext>
            </a:extLst>
          </p:cNvPr>
          <p:cNvSpPr txBox="1"/>
          <p:nvPr/>
        </p:nvSpPr>
        <p:spPr>
          <a:xfrm>
            <a:off x="898902" y="1551563"/>
            <a:ext cx="10454898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When accessing list properties a List object is returned. 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List has methods very similar to a regular JavaScript array. The big difference is that any changes made to a List are automatically persisted to the underlying Realm, and as such they can only be modified in </a:t>
            </a:r>
            <a:r>
              <a:rPr lang="en-US" sz="1800" dirty="0">
                <a:hlinkClick r:id="rId2"/>
              </a:rPr>
              <a:t>write transactions</a:t>
            </a:r>
            <a:r>
              <a:rPr lang="en-US" sz="1800" dirty="0"/>
              <a:t>. 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Additionally, Lists belong to the underlying object they were acquired from - you can only get List instances by accessing a property from an owning object and they cannot be manually created.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While the values in a list property can be made optional, the list property itself cannot be. 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Specifying a list property as optional using the longhand syntax (values: {type: 'int[]', optional: true}) will make the values within the list optional.</a:t>
            </a:r>
          </a:p>
        </p:txBody>
      </p:sp>
    </p:spTree>
    <p:extLst>
      <p:ext uri="{BB962C8B-B14F-4D97-AF65-F5344CB8AC3E}">
        <p14:creationId xmlns:p14="http://schemas.microsoft.com/office/powerpoint/2010/main" val="1857821917"/>
      </p:ext>
    </p:extLst>
  </p:cSld>
  <p:clrMapOvr>
    <a:masterClrMapping/>
  </p:clrMapOvr>
</p:sld>
</file>

<file path=ppt/theme/theme1.xml><?xml version="1.0" encoding="utf-8"?>
<a:theme xmlns:a="http://schemas.openxmlformats.org/drawingml/2006/main" name="cc_blu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4097</TotalTime>
  <Words>3176</Words>
  <Application>Microsoft Macintosh PowerPoint</Application>
  <PresentationFormat>Widescreen</PresentationFormat>
  <Paragraphs>395</Paragraphs>
  <Slides>23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var(--font-monospace)</vt:lpstr>
      <vt:lpstr>Arial</vt:lpstr>
      <vt:lpstr>Calibri</vt:lpstr>
      <vt:lpstr>Monaco</vt:lpstr>
      <vt:lpstr>Times New Roman</vt:lpstr>
      <vt:lpstr>cc_blue</vt:lpstr>
      <vt:lpstr>React Native Basic</vt:lpstr>
      <vt:lpstr>Popular libraries</vt:lpstr>
      <vt:lpstr>Realm Database</vt:lpstr>
      <vt:lpstr>Models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Writes</vt:lpstr>
      <vt:lpstr>PowerPoint Presentation</vt:lpstr>
      <vt:lpstr>PowerPoint Presentation</vt:lpstr>
      <vt:lpstr>PowerPoint Presentation</vt:lpstr>
      <vt:lpstr>Reference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ReactNative Basic</dc:title>
  <dc:creator>Khanh Le</dc:creator>
  <cp:lastModifiedBy>Khanh Le</cp:lastModifiedBy>
  <cp:revision>72</cp:revision>
  <cp:lastPrinted>2020-04-06T06:57:46Z</cp:lastPrinted>
  <dcterms:created xsi:type="dcterms:W3CDTF">2020-04-06T02:02:09Z</dcterms:created>
  <dcterms:modified xsi:type="dcterms:W3CDTF">2020-04-12T04:46:28Z</dcterms:modified>
</cp:coreProperties>
</file>